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4" r:id="rId1"/>
  </p:sldMasterIdLst>
  <p:sldIdLst>
    <p:sldId id="256" r:id="rId2"/>
    <p:sldId id="257" r:id="rId3"/>
    <p:sldId id="274" r:id="rId4"/>
    <p:sldId id="301" r:id="rId5"/>
    <p:sldId id="324" r:id="rId6"/>
    <p:sldId id="325" r:id="rId7"/>
    <p:sldId id="326" r:id="rId8"/>
    <p:sldId id="329" r:id="rId9"/>
    <p:sldId id="327" r:id="rId10"/>
    <p:sldId id="328" r:id="rId11"/>
    <p:sldId id="330" r:id="rId12"/>
    <p:sldId id="331" r:id="rId13"/>
    <p:sldId id="332" r:id="rId14"/>
    <p:sldId id="333" r:id="rId15"/>
    <p:sldId id="334" r:id="rId16"/>
    <p:sldId id="335" r:id="rId17"/>
    <p:sldId id="268" r:id="rId18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2329"/>
    <a:srgbClr val="242730"/>
    <a:srgbClr val="092561"/>
    <a:srgbClr val="79AD1B"/>
    <a:srgbClr val="1D5FAF"/>
    <a:srgbClr val="2879DC"/>
    <a:srgbClr val="5D9BE5"/>
    <a:srgbClr val="DAE9F6"/>
    <a:srgbClr val="B5E65C"/>
    <a:srgbClr val="4B4B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70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948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2" indent="0" algn="ctr">
              <a:buNone/>
              <a:defRPr sz="2000"/>
            </a:lvl2pPr>
            <a:lvl3pPr marL="914365" indent="0" algn="ctr">
              <a:buNone/>
              <a:defRPr sz="1800"/>
            </a:lvl3pPr>
            <a:lvl4pPr marL="1371546" indent="0" algn="ctr">
              <a:buNone/>
              <a:defRPr sz="1600"/>
            </a:lvl4pPr>
            <a:lvl5pPr marL="1828729" indent="0" algn="ctr">
              <a:buNone/>
              <a:defRPr sz="1600"/>
            </a:lvl5pPr>
            <a:lvl6pPr marL="2285911" indent="0" algn="ctr">
              <a:buNone/>
              <a:defRPr sz="1600"/>
            </a:lvl6pPr>
            <a:lvl7pPr marL="2743094" indent="0" algn="ctr">
              <a:buNone/>
              <a:defRPr sz="1600"/>
            </a:lvl7pPr>
            <a:lvl8pPr marL="3200276" indent="0" algn="ctr">
              <a:buNone/>
              <a:defRPr sz="1600"/>
            </a:lvl8pPr>
            <a:lvl9pPr marL="3657458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2019-04-06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61408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2019-04-06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3780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543675" y="365126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28650" y="365126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2019-04-06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41262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 cstate="screen">
            <a:lum contras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-1" y="0"/>
            <a:ext cx="9144001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-1" y="0"/>
            <a:ext cx="9144000" cy="6858000"/>
          </a:xfrm>
          <a:prstGeom prst="rect">
            <a:avLst/>
          </a:prstGeom>
          <a:solidFill>
            <a:srgbClr val="00206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/>
          <p:nvPr userDrawn="1"/>
        </p:nvCxnSpPr>
        <p:spPr>
          <a:xfrm flipH="1">
            <a:off x="0" y="0"/>
            <a:ext cx="3473903" cy="472440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 userDrawn="1"/>
        </p:nvCxnSpPr>
        <p:spPr>
          <a:xfrm flipH="1">
            <a:off x="0" y="0"/>
            <a:ext cx="2697740" cy="6858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>
            <a:stCxn id="8" idx="1"/>
          </p:cNvCxnSpPr>
          <p:nvPr userDrawn="1"/>
        </p:nvCxnSpPr>
        <p:spPr>
          <a:xfrm>
            <a:off x="-1" y="3429000"/>
            <a:ext cx="3124202" cy="3895725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10344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 cstate="screen">
            <a:lum contras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0"/>
            <a:ext cx="9144001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 flipH="1">
            <a:off x="0" y="0"/>
            <a:ext cx="9144000" cy="6858000"/>
          </a:xfrm>
          <a:prstGeom prst="rect">
            <a:avLst/>
          </a:prstGeom>
          <a:solidFill>
            <a:srgbClr val="00206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/>
          <p:nvPr userDrawn="1"/>
        </p:nvCxnSpPr>
        <p:spPr>
          <a:xfrm>
            <a:off x="5648305" y="0"/>
            <a:ext cx="3473903" cy="472440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 userDrawn="1"/>
        </p:nvCxnSpPr>
        <p:spPr>
          <a:xfrm>
            <a:off x="6424468" y="0"/>
            <a:ext cx="2697740" cy="6858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 flipH="1">
            <a:off x="5998008" y="3429000"/>
            <a:ext cx="3124200" cy="342900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3112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/>
          <p:cNvCxnSpPr/>
          <p:nvPr userDrawn="1"/>
        </p:nvCxnSpPr>
        <p:spPr>
          <a:xfrm>
            <a:off x="5648305" y="0"/>
            <a:ext cx="3473903" cy="4724400"/>
          </a:xfrm>
          <a:prstGeom prst="line">
            <a:avLst/>
          </a:prstGeom>
          <a:ln>
            <a:solidFill>
              <a:srgbClr val="DAE9F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 userDrawn="1"/>
        </p:nvCxnSpPr>
        <p:spPr>
          <a:xfrm>
            <a:off x="6424468" y="0"/>
            <a:ext cx="2697740" cy="6858000"/>
          </a:xfrm>
          <a:prstGeom prst="line">
            <a:avLst/>
          </a:prstGeom>
          <a:ln>
            <a:solidFill>
              <a:srgbClr val="DAE9F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 flipH="1">
            <a:off x="5998008" y="3429000"/>
            <a:ext cx="3124200" cy="3429000"/>
          </a:xfrm>
          <a:prstGeom prst="line">
            <a:avLst/>
          </a:prstGeom>
          <a:ln>
            <a:solidFill>
              <a:srgbClr val="DAE9F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그림 9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397" y="304800"/>
            <a:ext cx="9144793" cy="581025"/>
          </a:xfrm>
          <a:prstGeom prst="rect">
            <a:avLst/>
          </a:prstGeom>
          <a:effectLst>
            <a:outerShdw blurRad="50800" dist="63500" dir="5400000" algn="t" rotWithShape="0">
              <a:schemeClr val="tx1">
                <a:lumMod val="75000"/>
                <a:lumOff val="25000"/>
                <a:alpha val="82000"/>
              </a:schemeClr>
            </a:outerShdw>
          </a:effectLst>
        </p:spPr>
      </p:pic>
      <p:sp>
        <p:nvSpPr>
          <p:cNvPr id="11" name="직사각형 10"/>
          <p:cNvSpPr/>
          <p:nvPr userDrawn="1"/>
        </p:nvSpPr>
        <p:spPr>
          <a:xfrm>
            <a:off x="-397" y="0"/>
            <a:ext cx="9144793" cy="6858000"/>
          </a:xfrm>
          <a:prstGeom prst="rect">
            <a:avLst/>
          </a:prstGeom>
          <a:noFill/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95446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2019-04-06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2617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3888" y="1709740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23888" y="4589466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2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65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4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2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1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9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7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5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2019-04-06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61219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28651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2019-04-06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67765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9841" y="365128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29843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2" indent="0">
              <a:buNone/>
              <a:defRPr sz="2000" b="1"/>
            </a:lvl2pPr>
            <a:lvl3pPr marL="914365" indent="0">
              <a:buNone/>
              <a:defRPr sz="1800" b="1"/>
            </a:lvl3pPr>
            <a:lvl4pPr marL="1371546" indent="0">
              <a:buNone/>
              <a:defRPr sz="1600" b="1"/>
            </a:lvl4pPr>
            <a:lvl5pPr marL="1828729" indent="0">
              <a:buNone/>
              <a:defRPr sz="1600" b="1"/>
            </a:lvl5pPr>
            <a:lvl6pPr marL="2285911" indent="0">
              <a:buNone/>
              <a:defRPr sz="1600" b="1"/>
            </a:lvl6pPr>
            <a:lvl7pPr marL="2743094" indent="0">
              <a:buNone/>
              <a:defRPr sz="1600" b="1"/>
            </a:lvl7pPr>
            <a:lvl8pPr marL="3200276" indent="0">
              <a:buNone/>
              <a:defRPr sz="1600" b="1"/>
            </a:lvl8pPr>
            <a:lvl9pPr marL="3657458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29843" y="2505076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2" indent="0">
              <a:buNone/>
              <a:defRPr sz="2000" b="1"/>
            </a:lvl2pPr>
            <a:lvl3pPr marL="914365" indent="0">
              <a:buNone/>
              <a:defRPr sz="1800" b="1"/>
            </a:lvl3pPr>
            <a:lvl4pPr marL="1371546" indent="0">
              <a:buNone/>
              <a:defRPr sz="1600" b="1"/>
            </a:lvl4pPr>
            <a:lvl5pPr marL="1828729" indent="0">
              <a:buNone/>
              <a:defRPr sz="1600" b="1"/>
            </a:lvl5pPr>
            <a:lvl6pPr marL="2285911" indent="0">
              <a:buNone/>
              <a:defRPr sz="1600" b="1"/>
            </a:lvl6pPr>
            <a:lvl7pPr marL="2743094" indent="0">
              <a:buNone/>
              <a:defRPr sz="1600" b="1"/>
            </a:lvl7pPr>
            <a:lvl8pPr marL="3200276" indent="0">
              <a:buNone/>
              <a:defRPr sz="1600" b="1"/>
            </a:lvl8pPr>
            <a:lvl9pPr marL="3657458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29150" y="2505076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2019-04-06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099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2019-04-06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71866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2019-04-06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94236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9842" y="457201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29842" y="2057401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2" indent="0">
              <a:buNone/>
              <a:defRPr sz="1400"/>
            </a:lvl2pPr>
            <a:lvl3pPr marL="914365" indent="0">
              <a:buNone/>
              <a:defRPr sz="1200"/>
            </a:lvl3pPr>
            <a:lvl4pPr marL="1371546" indent="0">
              <a:buNone/>
              <a:defRPr sz="1000"/>
            </a:lvl4pPr>
            <a:lvl5pPr marL="1828729" indent="0">
              <a:buNone/>
              <a:defRPr sz="1000"/>
            </a:lvl5pPr>
            <a:lvl6pPr marL="2285911" indent="0">
              <a:buNone/>
              <a:defRPr sz="1000"/>
            </a:lvl6pPr>
            <a:lvl7pPr marL="2743094" indent="0">
              <a:buNone/>
              <a:defRPr sz="1000"/>
            </a:lvl7pPr>
            <a:lvl8pPr marL="3200276" indent="0">
              <a:buNone/>
              <a:defRPr sz="1000"/>
            </a:lvl8pPr>
            <a:lvl9pPr marL="3657458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2019-04-06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79210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9842" y="457201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2" indent="0">
              <a:buNone/>
              <a:defRPr sz="2800"/>
            </a:lvl2pPr>
            <a:lvl3pPr marL="914365" indent="0">
              <a:buNone/>
              <a:defRPr sz="2400"/>
            </a:lvl3pPr>
            <a:lvl4pPr marL="1371546" indent="0">
              <a:buNone/>
              <a:defRPr sz="2000"/>
            </a:lvl4pPr>
            <a:lvl5pPr marL="1828729" indent="0">
              <a:buNone/>
              <a:defRPr sz="2000"/>
            </a:lvl5pPr>
            <a:lvl6pPr marL="2285911" indent="0">
              <a:buNone/>
              <a:defRPr sz="2000"/>
            </a:lvl6pPr>
            <a:lvl7pPr marL="2743094" indent="0">
              <a:buNone/>
              <a:defRPr sz="2000"/>
            </a:lvl7pPr>
            <a:lvl8pPr marL="3200276" indent="0">
              <a:buNone/>
              <a:defRPr sz="2000"/>
            </a:lvl8pPr>
            <a:lvl9pPr marL="3657458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29842" y="2057401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2" indent="0">
              <a:buNone/>
              <a:defRPr sz="1400"/>
            </a:lvl2pPr>
            <a:lvl3pPr marL="914365" indent="0">
              <a:buNone/>
              <a:defRPr sz="1200"/>
            </a:lvl3pPr>
            <a:lvl4pPr marL="1371546" indent="0">
              <a:buNone/>
              <a:defRPr sz="1000"/>
            </a:lvl4pPr>
            <a:lvl5pPr marL="1828729" indent="0">
              <a:buNone/>
              <a:defRPr sz="1000"/>
            </a:lvl5pPr>
            <a:lvl6pPr marL="2285911" indent="0">
              <a:buNone/>
              <a:defRPr sz="1000"/>
            </a:lvl6pPr>
            <a:lvl7pPr marL="2743094" indent="0">
              <a:buNone/>
              <a:defRPr sz="1000"/>
            </a:lvl7pPr>
            <a:lvl8pPr marL="3200276" indent="0">
              <a:buNone/>
              <a:defRPr sz="1000"/>
            </a:lvl8pPr>
            <a:lvl9pPr marL="3657458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2019-04-06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559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28651" y="365128"/>
            <a:ext cx="7886700" cy="1325563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28651" y="1825625"/>
            <a:ext cx="7886700" cy="4351338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28651" y="6356353"/>
            <a:ext cx="2057400" cy="365125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365"/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 defTabSz="914365"/>
              <a:t>2019-04-06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365"/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365"/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 defTabSz="914365"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57275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  <p:sldLayoutId id="2147483677" r:id="rId13"/>
    <p:sldLayoutId id="2147483678" r:id="rId14"/>
  </p:sldLayoutIdLst>
  <p:txStyles>
    <p:titleStyle>
      <a:lvl1pPr algn="l" defTabSz="914365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1" indent="-228591" algn="l" defTabSz="914365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73" indent="-228591" algn="l" defTabSz="914365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56" indent="-228591" algn="l" defTabSz="914365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38" indent="-228591" algn="l" defTabSz="914365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21" indent="-228591" algn="l" defTabSz="914365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02" indent="-228591" algn="l" defTabSz="914365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5" indent="-228591" algn="l" defTabSz="914365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7" indent="-228591" algn="l" defTabSz="914365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9" indent="-228591" algn="l" defTabSz="914365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3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5" algn="l" defTabSz="9143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6" algn="l" defTabSz="9143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9" algn="l" defTabSz="9143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1" algn="l" defTabSz="9143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4" algn="l" defTabSz="9143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6" algn="l" defTabSz="9143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8" algn="l" defTabSz="9143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38000"/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7C8797AC-3A4D-4967-83AC-283DA6147013}"/>
              </a:ext>
            </a:extLst>
          </p:cNvPr>
          <p:cNvSpPr txBox="1"/>
          <p:nvPr/>
        </p:nvSpPr>
        <p:spPr>
          <a:xfrm>
            <a:off x="839993" y="5314089"/>
            <a:ext cx="781914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팀원 </a:t>
            </a:r>
            <a:r>
              <a:rPr lang="en-US" altLang="ko-KR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201301256 </a:t>
            </a:r>
            <a:r>
              <a:rPr lang="ko-KR" altLang="en-US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김상우</a:t>
            </a:r>
            <a:r>
              <a:rPr lang="en-US" altLang="ko-KR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</a:p>
          <a:p>
            <a:pPr algn="r"/>
            <a:r>
              <a:rPr lang="en-US" altLang="ko-KR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201301264 </a:t>
            </a:r>
            <a:r>
              <a:rPr lang="ko-KR" altLang="en-US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김준연</a:t>
            </a:r>
            <a:endParaRPr lang="en-US" altLang="ko-KR" sz="1600" b="1" spc="-2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r"/>
            <a:r>
              <a:rPr lang="en-US" altLang="ko-KR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201401443 </a:t>
            </a:r>
            <a:r>
              <a:rPr lang="ko-KR" altLang="en-US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이승혁</a:t>
            </a:r>
            <a:endParaRPr lang="en-US" altLang="ko-KR" sz="1600" b="1" spc="-2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r"/>
            <a:r>
              <a:rPr lang="en-US" altLang="ko-KR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201301307 </a:t>
            </a:r>
            <a:r>
              <a:rPr lang="ko-KR" altLang="en-US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한대호 </a:t>
            </a:r>
            <a:r>
              <a:rPr lang="en-US" altLang="ko-KR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</a:t>
            </a:r>
            <a:endParaRPr lang="ko-KR" altLang="en-US" sz="1600" b="1" spc="-2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589083F-F7DE-4AF2-82EF-0474A3BDB59F}"/>
              </a:ext>
            </a:extLst>
          </p:cNvPr>
          <p:cNvSpPr/>
          <p:nvPr/>
        </p:nvSpPr>
        <p:spPr>
          <a:xfrm>
            <a:off x="3640821" y="4665485"/>
            <a:ext cx="5192785" cy="447572"/>
          </a:xfrm>
          <a:prstGeom prst="rect">
            <a:avLst/>
          </a:prstGeom>
          <a:pattFill prst="wdUpDiag">
            <a:fgClr>
              <a:srgbClr val="4B4B4B"/>
            </a:fgClr>
            <a:bgClr>
              <a:schemeClr val="tx1">
                <a:lumMod val="75000"/>
                <a:lumOff val="2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Rule – Based 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오목 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4513204" y="2928309"/>
            <a:ext cx="4145936" cy="523220"/>
          </a:xfrm>
          <a:prstGeom prst="rect">
            <a:avLst/>
          </a:prstGeom>
          <a:pattFill prst="wdUpDiag">
            <a:fgClr>
              <a:srgbClr val="4B4B4B"/>
            </a:fgClr>
            <a:bgClr>
              <a:schemeClr val="tx1">
                <a:lumMod val="75000"/>
                <a:lumOff val="2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153992" y="2970761"/>
            <a:ext cx="48273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spc="-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B5E65C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항공 소프트웨어 프로젝트</a:t>
            </a:r>
            <a:endParaRPr lang="en-US" altLang="ko-KR" sz="2800" b="1" spc="-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B5E65C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61365" y="3695013"/>
            <a:ext cx="837893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44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인공지능 오목 대국 프로그램 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E57573C-D530-40A7-8872-D4837E68156E}"/>
              </a:ext>
            </a:extLst>
          </p:cNvPr>
          <p:cNvSpPr/>
          <p:nvPr/>
        </p:nvSpPr>
        <p:spPr>
          <a:xfrm>
            <a:off x="0" y="4390750"/>
            <a:ext cx="4772940" cy="2530929"/>
          </a:xfrm>
          <a:prstGeom prst="rect">
            <a:avLst/>
          </a:prstGeom>
          <a:blipFill dpi="0" rotWithShape="1">
            <a:blip r:embed="rId3">
              <a:alphaModFix amt="17000"/>
            </a:blip>
            <a:srcRect/>
            <a:stretch>
              <a:fillRect/>
            </a:stretch>
          </a:blip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91D011F8-07A5-49E1-A3ED-F155C66A87D7}"/>
              </a:ext>
            </a:extLst>
          </p:cNvPr>
          <p:cNvSpPr/>
          <p:nvPr/>
        </p:nvSpPr>
        <p:spPr>
          <a:xfrm>
            <a:off x="1" y="0"/>
            <a:ext cx="3429000" cy="3695013"/>
          </a:xfrm>
          <a:prstGeom prst="rect">
            <a:avLst/>
          </a:prstGeom>
          <a:blipFill dpi="0" rotWithShape="1">
            <a:blip r:embed="rId4">
              <a:alphaModFix amt="31000"/>
            </a:blip>
            <a:srcRect/>
            <a:stretch>
              <a:fillRect/>
            </a:stretch>
          </a:blipFill>
          <a:ln>
            <a:noFill/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87E7BA14-24C4-4712-A893-44A59A8EEF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94542" y="0"/>
            <a:ext cx="1249457" cy="650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8420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직사각형 35"/>
          <p:cNvSpPr/>
          <p:nvPr/>
        </p:nvSpPr>
        <p:spPr>
          <a:xfrm>
            <a:off x="701875" y="5760045"/>
            <a:ext cx="727554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 sz="1400" b="1" spc="-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09256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9064ED24-EA93-4F22-92A0-E1C92DA5AAD7}"/>
              </a:ext>
            </a:extLst>
          </p:cNvPr>
          <p:cNvGrpSpPr/>
          <p:nvPr/>
        </p:nvGrpSpPr>
        <p:grpSpPr>
          <a:xfrm>
            <a:off x="457606" y="312549"/>
            <a:ext cx="4872647" cy="584775"/>
            <a:chOff x="3543248" y="3462949"/>
            <a:chExt cx="4117700" cy="584775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7A24861-651F-47BB-8C32-D264ECFFAB5C}"/>
                </a:ext>
              </a:extLst>
            </p:cNvPr>
            <p:cNvSpPr txBox="1"/>
            <p:nvPr/>
          </p:nvSpPr>
          <p:spPr>
            <a:xfrm>
              <a:off x="4302529" y="3530947"/>
              <a:ext cx="335841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Rule based </a:t>
              </a:r>
              <a:r>
                <a:rPr lang="ko-KR" altLang="en-US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오목 </a:t>
              </a:r>
              <a:r>
                <a:rPr lang="en-US" altLang="ko-KR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&amp; </a:t>
              </a:r>
              <a:r>
                <a:rPr lang="ko-KR" altLang="en-US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소스코드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C970203-90A7-4DA8-A348-BDE5756A224F}"/>
                </a:ext>
              </a:extLst>
            </p:cNvPr>
            <p:cNvSpPr txBox="1"/>
            <p:nvPr/>
          </p:nvSpPr>
          <p:spPr>
            <a:xfrm>
              <a:off x="3543248" y="3462949"/>
              <a:ext cx="614407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3200" b="1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2</a:t>
              </a: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98835532-0ED6-41FE-8DAF-722537174C1C}"/>
                </a:ext>
              </a:extLst>
            </p:cNvPr>
            <p:cNvSpPr/>
            <p:nvPr/>
          </p:nvSpPr>
          <p:spPr>
            <a:xfrm>
              <a:off x="4049782" y="3580899"/>
              <a:ext cx="99129" cy="382844"/>
            </a:xfrm>
            <a:prstGeom prst="rect">
              <a:avLst/>
            </a:prstGeom>
            <a:solidFill>
              <a:srgbClr val="B5E6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B3E0ACA7-47AF-44B7-9947-62ABF2D345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7438" y="1226241"/>
            <a:ext cx="6208831" cy="2621421"/>
          </a:xfrm>
          <a:prstGeom prst="rect">
            <a:avLst/>
          </a:prstGeom>
        </p:spPr>
      </p:pic>
      <p:grpSp>
        <p:nvGrpSpPr>
          <p:cNvPr id="24" name="그룹 23">
            <a:extLst>
              <a:ext uri="{FF2B5EF4-FFF2-40B4-BE49-F238E27FC236}">
                <a16:creationId xmlns:a16="http://schemas.microsoft.com/office/drawing/2014/main" id="{EE4A4762-A403-48C6-B82D-403E78DDA5DE}"/>
              </a:ext>
            </a:extLst>
          </p:cNvPr>
          <p:cNvGrpSpPr/>
          <p:nvPr/>
        </p:nvGrpSpPr>
        <p:grpSpPr>
          <a:xfrm>
            <a:off x="1543065" y="1753299"/>
            <a:ext cx="6451135" cy="2835988"/>
            <a:chOff x="1543065" y="1753299"/>
            <a:chExt cx="6451135" cy="2835988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9412C3B-8438-4487-AF01-C83F42703830}"/>
                </a:ext>
              </a:extLst>
            </p:cNvPr>
            <p:cNvSpPr txBox="1"/>
            <p:nvPr/>
          </p:nvSpPr>
          <p:spPr>
            <a:xfrm>
              <a:off x="1543065" y="4134995"/>
              <a:ext cx="6451135" cy="45429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dirty="0"/>
                <a:t>For</a:t>
              </a:r>
              <a:r>
                <a:rPr lang="ko-KR" altLang="en-US" dirty="0"/>
                <a:t>문을 살펴보면 매번 </a:t>
              </a:r>
              <a:r>
                <a:rPr lang="en-US" altLang="ko-KR" dirty="0"/>
                <a:t>(</a:t>
              </a:r>
              <a:r>
                <a:rPr lang="en-US" altLang="ko-KR" dirty="0" err="1"/>
                <a:t>x,y</a:t>
              </a:r>
              <a:r>
                <a:rPr lang="en-US" altLang="ko-KR" dirty="0"/>
                <a:t>)</a:t>
              </a:r>
              <a:r>
                <a:rPr lang="ko-KR" altLang="en-US" dirty="0"/>
                <a:t> 위치를 기준으로 </a:t>
              </a:r>
              <a:r>
                <a:rPr lang="en-US" altLang="ko-KR" dirty="0"/>
                <a:t>if</a:t>
              </a:r>
              <a:r>
                <a:rPr lang="ko-KR" altLang="en-US" dirty="0"/>
                <a:t>문 조건 확인</a:t>
              </a:r>
            </a:p>
          </p:txBody>
        </p:sp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A688B65B-9242-4EEA-830C-92D70829A060}"/>
                </a:ext>
              </a:extLst>
            </p:cNvPr>
            <p:cNvSpPr/>
            <p:nvPr/>
          </p:nvSpPr>
          <p:spPr>
            <a:xfrm>
              <a:off x="1946246" y="1753299"/>
              <a:ext cx="2072081" cy="344733"/>
            </a:xfrm>
            <a:prstGeom prst="roundRect">
              <a:avLst/>
            </a:prstGeom>
            <a:solidFill>
              <a:srgbClr val="FFFF00">
                <a:alpha val="3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1B7BFC11-76BE-4B4A-825E-1718DB0F445D}"/>
              </a:ext>
            </a:extLst>
          </p:cNvPr>
          <p:cNvGrpSpPr/>
          <p:nvPr/>
        </p:nvGrpSpPr>
        <p:grpSpPr>
          <a:xfrm>
            <a:off x="1521454" y="3471218"/>
            <a:ext cx="7275547" cy="2930171"/>
            <a:chOff x="1521454" y="3471218"/>
            <a:chExt cx="7275547" cy="2930171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8FBE7BD-5E18-4DE5-A8C4-666D1C02A593}"/>
                </a:ext>
              </a:extLst>
            </p:cNvPr>
            <p:cNvSpPr txBox="1"/>
            <p:nvPr/>
          </p:nvSpPr>
          <p:spPr>
            <a:xfrm>
              <a:off x="1521454" y="5755058"/>
              <a:ext cx="727554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Then (x-1,y-1)</a:t>
              </a:r>
              <a:r>
                <a:rPr lang="ko-KR" altLang="en-US" dirty="0"/>
                <a:t>에 </a:t>
              </a:r>
              <a:r>
                <a:rPr lang="en-US" altLang="ko-KR" dirty="0"/>
                <a:t>2</a:t>
              </a:r>
              <a:r>
                <a:rPr lang="ko-KR" altLang="en-US" dirty="0"/>
                <a:t>를 두어서 방어를 해라 </a:t>
              </a:r>
              <a:r>
                <a:rPr lang="en-US" altLang="ko-KR" dirty="0"/>
                <a:t>(</a:t>
              </a:r>
              <a:r>
                <a:rPr lang="ko-KR" altLang="en-US" dirty="0"/>
                <a:t>컴퓨터의 수는 </a:t>
              </a:r>
              <a:r>
                <a:rPr lang="en-US" altLang="ko-KR" dirty="0"/>
                <a:t>2)</a:t>
              </a:r>
            </a:p>
            <a:p>
              <a:endParaRPr lang="ko-KR" altLang="en-US" dirty="0"/>
            </a:p>
          </p:txBody>
        </p:sp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FB870133-6A02-413B-8457-3272064D7DCA}"/>
                </a:ext>
              </a:extLst>
            </p:cNvPr>
            <p:cNvSpPr/>
            <p:nvPr/>
          </p:nvSpPr>
          <p:spPr>
            <a:xfrm>
              <a:off x="3498209" y="3471218"/>
              <a:ext cx="1526797" cy="202897"/>
            </a:xfrm>
            <a:prstGeom prst="roundRect">
              <a:avLst/>
            </a:prstGeom>
            <a:solidFill>
              <a:srgbClr val="92D050">
                <a:alpha val="4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07463E3-01B6-48D7-9842-94630C5B22C0}"/>
              </a:ext>
            </a:extLst>
          </p:cNvPr>
          <p:cNvGrpSpPr/>
          <p:nvPr/>
        </p:nvGrpSpPr>
        <p:grpSpPr>
          <a:xfrm>
            <a:off x="-80929" y="2076947"/>
            <a:ext cx="3000298" cy="1700787"/>
            <a:chOff x="-80929" y="2076947"/>
            <a:chExt cx="3000298" cy="1700787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01F8B89-E0CE-4C0A-8751-83D91014A331}"/>
                </a:ext>
              </a:extLst>
            </p:cNvPr>
            <p:cNvSpPr txBox="1"/>
            <p:nvPr/>
          </p:nvSpPr>
          <p:spPr>
            <a:xfrm>
              <a:off x="-80929" y="2076947"/>
              <a:ext cx="2737319" cy="17007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dirty="0"/>
                <a:t>※ Try: except: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ko-KR" dirty="0"/>
                <a:t>Try</a:t>
              </a:r>
              <a:r>
                <a:rPr lang="ko-KR" altLang="en-US" dirty="0"/>
                <a:t>내에서 실행 중</a:t>
              </a:r>
              <a:endParaRPr lang="en-US" altLang="ko-KR" dirty="0"/>
            </a:p>
            <a:p>
              <a:pPr algn="ctr">
                <a:lnSpc>
                  <a:spcPct val="150000"/>
                </a:lnSpc>
              </a:pPr>
              <a:r>
                <a:rPr lang="ko-KR" altLang="en-US" dirty="0"/>
                <a:t>오류발생시</a:t>
              </a:r>
              <a:r>
                <a:rPr lang="en-US" altLang="ko-KR" dirty="0"/>
                <a:t>,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ko-KR" dirty="0"/>
                <a:t>Except </a:t>
              </a:r>
              <a:r>
                <a:rPr lang="ko-KR" altLang="en-US" dirty="0"/>
                <a:t>실행</a:t>
              </a:r>
            </a:p>
          </p:txBody>
        </p:sp>
        <p:cxnSp>
          <p:nvCxnSpPr>
            <p:cNvPr id="17" name="직선 화살표 연결선 16">
              <a:extLst>
                <a:ext uri="{FF2B5EF4-FFF2-40B4-BE49-F238E27FC236}">
                  <a16:creationId xmlns:a16="http://schemas.microsoft.com/office/drawing/2014/main" id="{0BADE85D-1E84-49B7-806E-6723C627582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89527" y="2390862"/>
              <a:ext cx="729842" cy="58723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화살표 연결선 18">
              <a:extLst>
                <a:ext uri="{FF2B5EF4-FFF2-40B4-BE49-F238E27FC236}">
                  <a16:creationId xmlns:a16="http://schemas.microsoft.com/office/drawing/2014/main" id="{C869AB9F-07A4-4174-A9BE-D54036C73805}"/>
                </a:ext>
              </a:extLst>
            </p:cNvPr>
            <p:cNvCxnSpPr/>
            <p:nvPr/>
          </p:nvCxnSpPr>
          <p:spPr>
            <a:xfrm>
              <a:off x="2189527" y="2449585"/>
              <a:ext cx="671119" cy="734301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D1F8A9FA-B827-4A2C-B9A9-76A1A3B8598B}"/>
              </a:ext>
            </a:extLst>
          </p:cNvPr>
          <p:cNvGrpSpPr/>
          <p:nvPr/>
        </p:nvGrpSpPr>
        <p:grpSpPr>
          <a:xfrm>
            <a:off x="821133" y="2437919"/>
            <a:ext cx="7622545" cy="3563555"/>
            <a:chOff x="821133" y="2437919"/>
            <a:chExt cx="7622545" cy="3563555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81FC95F-75DC-44C0-A4DE-D1F5B1A52570}"/>
                </a:ext>
              </a:extLst>
            </p:cNvPr>
            <p:cNvSpPr txBox="1"/>
            <p:nvPr/>
          </p:nvSpPr>
          <p:spPr>
            <a:xfrm>
              <a:off x="821133" y="5078144"/>
              <a:ext cx="762254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200000"/>
                </a:lnSpc>
              </a:pPr>
              <a:r>
                <a:rPr lang="en-US" altLang="ko-KR" dirty="0"/>
                <a:t>if</a:t>
              </a:r>
              <a:r>
                <a:rPr lang="ko-KR" altLang="en-US" dirty="0"/>
                <a:t> </a:t>
              </a:r>
              <a:r>
                <a:rPr lang="en-US" altLang="ko-KR" dirty="0"/>
                <a:t>(x+3,y+3)</a:t>
              </a:r>
              <a:r>
                <a:rPr lang="ko-KR" altLang="en-US" dirty="0"/>
                <a:t>에 다른 말이 있거나 둘 필요가 없다면 </a:t>
              </a:r>
              <a:r>
                <a:rPr lang="en-US" altLang="ko-KR" dirty="0"/>
                <a:t>(if </a:t>
              </a:r>
              <a:r>
                <a:rPr lang="ko-KR" altLang="en-US" dirty="0"/>
                <a:t>조건 </a:t>
              </a:r>
              <a:r>
                <a:rPr lang="en-US" altLang="ko-KR" dirty="0"/>
                <a:t>X)</a:t>
              </a:r>
            </a:p>
            <a:p>
              <a:endParaRPr lang="ko-KR" altLang="en-US" dirty="0"/>
            </a:p>
          </p:txBody>
        </p:sp>
        <p:sp>
          <p:nvSpPr>
            <p:cNvPr id="31" name="사각형: 둥근 모서리 30">
              <a:extLst>
                <a:ext uri="{FF2B5EF4-FFF2-40B4-BE49-F238E27FC236}">
                  <a16:creationId xmlns:a16="http://schemas.microsoft.com/office/drawing/2014/main" id="{2585AE59-E9D4-4ACA-B996-87A318A995EF}"/>
                </a:ext>
              </a:extLst>
            </p:cNvPr>
            <p:cNvSpPr/>
            <p:nvPr/>
          </p:nvSpPr>
          <p:spPr>
            <a:xfrm>
              <a:off x="3206702" y="2437919"/>
              <a:ext cx="1952526" cy="169181"/>
            </a:xfrm>
            <a:prstGeom prst="roundRect">
              <a:avLst/>
            </a:prstGeom>
            <a:solidFill>
              <a:srgbClr val="00B0F0">
                <a:alpha val="2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8F3FF988-F174-44D6-B1DE-6DF23B0F01EC}"/>
              </a:ext>
            </a:extLst>
          </p:cNvPr>
          <p:cNvGrpSpPr/>
          <p:nvPr/>
        </p:nvGrpSpPr>
        <p:grpSpPr>
          <a:xfrm>
            <a:off x="1505983" y="2139235"/>
            <a:ext cx="6488217" cy="3260543"/>
            <a:chOff x="1505983" y="2139235"/>
            <a:chExt cx="6488217" cy="3260543"/>
          </a:xfrm>
        </p:grpSpPr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B9F20E1A-FE0D-40EA-BA3D-7F00A7DA3896}"/>
                </a:ext>
              </a:extLst>
            </p:cNvPr>
            <p:cNvSpPr/>
            <p:nvPr/>
          </p:nvSpPr>
          <p:spPr>
            <a:xfrm>
              <a:off x="2575420" y="2139235"/>
              <a:ext cx="5280849" cy="110603"/>
            </a:xfrm>
            <a:prstGeom prst="roundRect">
              <a:avLst/>
            </a:prstGeom>
            <a:solidFill>
              <a:srgbClr val="FF0000">
                <a:alpha val="2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D0623AA-B04F-4764-8E3E-3BE6E6288823}"/>
                </a:ext>
              </a:extLst>
            </p:cNvPr>
            <p:cNvSpPr txBox="1"/>
            <p:nvPr/>
          </p:nvSpPr>
          <p:spPr>
            <a:xfrm>
              <a:off x="1505983" y="4753447"/>
              <a:ext cx="648821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If (</a:t>
              </a:r>
              <a:r>
                <a:rPr lang="en-US" altLang="ko-KR" dirty="0" err="1"/>
                <a:t>x,y</a:t>
              </a:r>
              <a:r>
                <a:rPr lang="en-US" altLang="ko-KR" dirty="0"/>
                <a:t>),(x+1,y+1),(x+2,y+2)</a:t>
              </a:r>
              <a:r>
                <a:rPr lang="ko-KR" altLang="en-US" dirty="0"/>
                <a:t>의 위치에서 사람의 값</a:t>
              </a:r>
              <a:r>
                <a:rPr lang="en-US" altLang="ko-KR" dirty="0"/>
                <a:t>(1)</a:t>
              </a:r>
              <a:r>
                <a:rPr lang="ko-KR" altLang="en-US" dirty="0"/>
                <a:t>을 가지고 </a:t>
              </a:r>
              <a:endParaRPr lang="en-US" altLang="ko-KR" dirty="0"/>
            </a:p>
            <a:p>
              <a:endParaRPr lang="ko-KR" altLang="en-US" dirty="0"/>
            </a:p>
          </p:txBody>
        </p: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11707760-FE4B-4A6A-A2FD-FCFF7D53024D}"/>
              </a:ext>
            </a:extLst>
          </p:cNvPr>
          <p:cNvGrpSpPr/>
          <p:nvPr/>
        </p:nvGrpSpPr>
        <p:grpSpPr>
          <a:xfrm>
            <a:off x="1356095" y="2629959"/>
            <a:ext cx="6756059" cy="3947226"/>
            <a:chOff x="1356095" y="2629959"/>
            <a:chExt cx="6756059" cy="3947226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C2E956AB-88C6-47E6-B40F-98B090574675}"/>
                </a:ext>
              </a:extLst>
            </p:cNvPr>
            <p:cNvSpPr txBox="1"/>
            <p:nvPr/>
          </p:nvSpPr>
          <p:spPr>
            <a:xfrm>
              <a:off x="1356095" y="6207853"/>
              <a:ext cx="675605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아니라면 </a:t>
              </a:r>
              <a:r>
                <a:rPr lang="en-US" altLang="ko-KR" dirty="0"/>
                <a:t>x+3,y+3</a:t>
              </a:r>
              <a:r>
                <a:rPr lang="ko-KR" altLang="en-US" dirty="0"/>
                <a:t>에 </a:t>
              </a:r>
              <a:r>
                <a:rPr lang="en-US" altLang="ko-KR" dirty="0"/>
                <a:t>2</a:t>
              </a:r>
              <a:r>
                <a:rPr lang="ko-KR" altLang="en-US" dirty="0"/>
                <a:t>를 두어라 </a:t>
              </a:r>
              <a:r>
                <a:rPr lang="en-US" altLang="ko-KR" dirty="0"/>
                <a:t>(if</a:t>
              </a:r>
              <a:r>
                <a:rPr lang="ko-KR" altLang="en-US" dirty="0"/>
                <a:t> 조건 </a:t>
              </a:r>
              <a:r>
                <a:rPr lang="en-US" altLang="ko-KR" dirty="0"/>
                <a:t>O)</a:t>
              </a:r>
              <a:endParaRPr lang="ko-KR" altLang="en-US" dirty="0"/>
            </a:p>
          </p:txBody>
        </p:sp>
        <p:sp>
          <p:nvSpPr>
            <p:cNvPr id="37" name="사각형: 둥근 모서리 36">
              <a:extLst>
                <a:ext uri="{FF2B5EF4-FFF2-40B4-BE49-F238E27FC236}">
                  <a16:creationId xmlns:a16="http://schemas.microsoft.com/office/drawing/2014/main" id="{420E9FBF-50B0-432F-85D6-1E5D49969947}"/>
                </a:ext>
              </a:extLst>
            </p:cNvPr>
            <p:cNvSpPr/>
            <p:nvPr/>
          </p:nvSpPr>
          <p:spPr>
            <a:xfrm>
              <a:off x="3498209" y="2629959"/>
              <a:ext cx="1526797" cy="162749"/>
            </a:xfrm>
            <a:prstGeom prst="roundRect">
              <a:avLst/>
            </a:prstGeom>
            <a:solidFill>
              <a:srgbClr val="7030A0">
                <a:alpha val="2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621217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직사각형 35"/>
          <p:cNvSpPr/>
          <p:nvPr/>
        </p:nvSpPr>
        <p:spPr>
          <a:xfrm>
            <a:off x="701875" y="5760045"/>
            <a:ext cx="727554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 sz="1400" b="1" spc="-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09256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9064ED24-EA93-4F22-92A0-E1C92DA5AAD7}"/>
              </a:ext>
            </a:extLst>
          </p:cNvPr>
          <p:cNvGrpSpPr/>
          <p:nvPr/>
        </p:nvGrpSpPr>
        <p:grpSpPr>
          <a:xfrm>
            <a:off x="457606" y="312549"/>
            <a:ext cx="4872647" cy="584775"/>
            <a:chOff x="3543248" y="3462949"/>
            <a:chExt cx="4117700" cy="584775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7A24861-651F-47BB-8C32-D264ECFFAB5C}"/>
                </a:ext>
              </a:extLst>
            </p:cNvPr>
            <p:cNvSpPr txBox="1"/>
            <p:nvPr/>
          </p:nvSpPr>
          <p:spPr>
            <a:xfrm>
              <a:off x="4302529" y="3530947"/>
              <a:ext cx="335841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Rule based </a:t>
              </a:r>
              <a:r>
                <a:rPr lang="ko-KR" altLang="en-US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오목 </a:t>
              </a:r>
              <a:r>
                <a:rPr lang="en-US" altLang="ko-KR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&amp; </a:t>
              </a:r>
              <a:r>
                <a:rPr lang="ko-KR" altLang="en-US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소스코드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C970203-90A7-4DA8-A348-BDE5756A224F}"/>
                </a:ext>
              </a:extLst>
            </p:cNvPr>
            <p:cNvSpPr txBox="1"/>
            <p:nvPr/>
          </p:nvSpPr>
          <p:spPr>
            <a:xfrm>
              <a:off x="3543248" y="3462949"/>
              <a:ext cx="614407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3200" b="1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2</a:t>
              </a: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98835532-0ED6-41FE-8DAF-722537174C1C}"/>
                </a:ext>
              </a:extLst>
            </p:cNvPr>
            <p:cNvSpPr/>
            <p:nvPr/>
          </p:nvSpPr>
          <p:spPr>
            <a:xfrm>
              <a:off x="4049782" y="3580899"/>
              <a:ext cx="99129" cy="382844"/>
            </a:xfrm>
            <a:prstGeom prst="rect">
              <a:avLst/>
            </a:prstGeom>
            <a:solidFill>
              <a:srgbClr val="B5E6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D0E64FFD-CA75-49AD-AA41-DCDE121D255E}"/>
              </a:ext>
            </a:extLst>
          </p:cNvPr>
          <p:cNvSpPr txBox="1"/>
          <p:nvPr/>
        </p:nvSpPr>
        <p:spPr>
          <a:xfrm>
            <a:off x="2000773" y="1138998"/>
            <a:ext cx="5142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try: except:</a:t>
            </a:r>
            <a:r>
              <a:rPr lang="ko-KR" altLang="en-US" dirty="0"/>
              <a:t>를 사용한 이유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E7765FA-EE03-4029-97E9-BE92129B1A56}"/>
              </a:ext>
            </a:extLst>
          </p:cNvPr>
          <p:cNvSpPr txBox="1"/>
          <p:nvPr/>
        </p:nvSpPr>
        <p:spPr>
          <a:xfrm>
            <a:off x="658041" y="1805116"/>
            <a:ext cx="7827917" cy="41088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/>
              <a:t>board </a:t>
            </a:r>
            <a:r>
              <a:rPr lang="ko-KR" altLang="en-US" dirty="0"/>
              <a:t>라는 </a:t>
            </a:r>
            <a:r>
              <a:rPr lang="en-US" altLang="ko-KR" dirty="0"/>
              <a:t>List</a:t>
            </a:r>
            <a:r>
              <a:rPr lang="ko-KR" altLang="en-US" dirty="0"/>
              <a:t>에서</a:t>
            </a:r>
            <a:r>
              <a:rPr lang="en-US" altLang="ko-KR" dirty="0"/>
              <a:t> board</a:t>
            </a:r>
            <a:r>
              <a:rPr lang="ko-KR" altLang="en-US" dirty="0"/>
              <a:t>의 현재 위치를 기준으로 했을 때</a:t>
            </a:r>
          </a:p>
          <a:p>
            <a:pPr algn="ctr">
              <a:lnSpc>
                <a:spcPct val="150000"/>
              </a:lnSpc>
            </a:pPr>
            <a:r>
              <a:rPr lang="en-US" altLang="ko-KR" dirty="0"/>
              <a:t>board</a:t>
            </a:r>
            <a:r>
              <a:rPr lang="ko-KR" altLang="en-US" dirty="0"/>
              <a:t>의 현재 위치가 맨 끝인 </a:t>
            </a:r>
            <a:r>
              <a:rPr lang="en-US" altLang="ko-KR" dirty="0"/>
              <a:t>(18,18)</a:t>
            </a:r>
            <a:r>
              <a:rPr lang="ko-KR" altLang="en-US" dirty="0"/>
              <a:t>번째라고 가정하면</a:t>
            </a:r>
            <a:endParaRPr lang="en-US" altLang="ko-KR" dirty="0"/>
          </a:p>
          <a:p>
            <a:pPr algn="ctr">
              <a:lnSpc>
                <a:spcPct val="150000"/>
              </a:lnSpc>
            </a:pPr>
            <a:endParaRPr lang="en-US" altLang="ko-KR" dirty="0"/>
          </a:p>
          <a:p>
            <a:pPr algn="ctr">
              <a:lnSpc>
                <a:spcPct val="150000"/>
              </a:lnSpc>
            </a:pPr>
            <a:r>
              <a:rPr lang="en-US" altLang="ko-KR" dirty="0"/>
              <a:t>if (</a:t>
            </a:r>
            <a:r>
              <a:rPr lang="en-US" altLang="ko-KR" dirty="0" err="1"/>
              <a:t>i,j</a:t>
            </a:r>
            <a:r>
              <a:rPr lang="en-US" altLang="ko-KR" dirty="0"/>
              <a:t>) , (i+1, j+1), (i+2, j+2)</a:t>
            </a:r>
            <a:r>
              <a:rPr lang="ko-KR" altLang="en-US" dirty="0"/>
              <a:t>에서 현재 </a:t>
            </a:r>
            <a:r>
              <a:rPr lang="en-US" altLang="ko-KR" dirty="0"/>
              <a:t>(</a:t>
            </a:r>
            <a:r>
              <a:rPr lang="en-US" altLang="ko-KR" dirty="0" err="1"/>
              <a:t>I,j</a:t>
            </a:r>
            <a:r>
              <a:rPr lang="en-US" altLang="ko-KR" dirty="0"/>
              <a:t>)</a:t>
            </a:r>
            <a:r>
              <a:rPr lang="ko-KR" altLang="en-US" dirty="0"/>
              <a:t>가 </a:t>
            </a:r>
            <a:r>
              <a:rPr lang="en-US" altLang="ko-KR" dirty="0"/>
              <a:t>(18,18)</a:t>
            </a:r>
            <a:r>
              <a:rPr lang="ko-KR" altLang="en-US" dirty="0"/>
              <a:t>이라면 </a:t>
            </a:r>
            <a:endParaRPr lang="en-US" altLang="ko-KR" dirty="0"/>
          </a:p>
          <a:p>
            <a:pPr algn="ctr">
              <a:lnSpc>
                <a:spcPct val="150000"/>
              </a:lnSpc>
            </a:pPr>
            <a:r>
              <a:rPr lang="en-US" altLang="ko-KR" dirty="0"/>
              <a:t>(19,19)</a:t>
            </a:r>
            <a:r>
              <a:rPr lang="ko-KR" altLang="en-US" dirty="0"/>
              <a:t>와 </a:t>
            </a:r>
            <a:r>
              <a:rPr lang="en-US" altLang="ko-KR" dirty="0"/>
              <a:t>(20,20)</a:t>
            </a:r>
            <a:r>
              <a:rPr lang="ko-KR" altLang="en-US" dirty="0"/>
              <a:t>위치를 확인</a:t>
            </a:r>
            <a:r>
              <a:rPr lang="en-US" altLang="ko-KR" dirty="0"/>
              <a:t>.</a:t>
            </a:r>
          </a:p>
          <a:p>
            <a:pPr algn="ctr">
              <a:lnSpc>
                <a:spcPct val="150000"/>
              </a:lnSpc>
            </a:pPr>
            <a:endParaRPr lang="en-US" altLang="ko-KR" dirty="0"/>
          </a:p>
          <a:p>
            <a:pPr algn="ctr">
              <a:lnSpc>
                <a:spcPct val="150000"/>
              </a:lnSpc>
            </a:pPr>
            <a:r>
              <a:rPr lang="ko-KR" altLang="en-US" dirty="0"/>
              <a:t>하지만 </a:t>
            </a:r>
            <a:r>
              <a:rPr lang="en-US" altLang="ko-KR" dirty="0"/>
              <a:t>board list</a:t>
            </a:r>
            <a:r>
              <a:rPr lang="ko-KR" altLang="en-US" dirty="0"/>
              <a:t>는 </a:t>
            </a:r>
            <a:r>
              <a:rPr lang="en-US" altLang="ko-KR" dirty="0"/>
              <a:t>0~18, </a:t>
            </a:r>
            <a:r>
              <a:rPr lang="ko-KR" altLang="en-US" dirty="0"/>
              <a:t>총 </a:t>
            </a:r>
            <a:r>
              <a:rPr lang="en-US" altLang="ko-KR" dirty="0"/>
              <a:t>19</a:t>
            </a:r>
            <a:r>
              <a:rPr lang="ko-KR" altLang="en-US" dirty="0"/>
              <a:t>개</a:t>
            </a:r>
            <a:endParaRPr lang="en-US" altLang="ko-KR" dirty="0"/>
          </a:p>
          <a:p>
            <a:pPr algn="ctr">
              <a:lnSpc>
                <a:spcPct val="150000"/>
              </a:lnSpc>
            </a:pPr>
            <a:r>
              <a:rPr lang="ko-KR" altLang="en-US" dirty="0"/>
              <a:t>따라서 </a:t>
            </a:r>
            <a:r>
              <a:rPr lang="en-US" altLang="ko-KR" dirty="0" err="1"/>
              <a:t>Indexoutofbound</a:t>
            </a:r>
            <a:r>
              <a:rPr lang="en-US" altLang="ko-KR" dirty="0"/>
              <a:t> error, </a:t>
            </a:r>
            <a:r>
              <a:rPr lang="ko-KR" altLang="en-US" dirty="0"/>
              <a:t>즉 범위를 벗어난 오류가 발생</a:t>
            </a:r>
            <a:endParaRPr lang="en-US" altLang="ko-KR" dirty="0"/>
          </a:p>
          <a:p>
            <a:pPr>
              <a:lnSpc>
                <a:spcPct val="150000"/>
              </a:lnSpc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331278A-9342-49DD-90A4-894E314A0834}"/>
              </a:ext>
            </a:extLst>
          </p:cNvPr>
          <p:cNvSpPr txBox="1"/>
          <p:nvPr/>
        </p:nvSpPr>
        <p:spPr>
          <a:xfrm>
            <a:off x="1057009" y="5261010"/>
            <a:ext cx="7385116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/>
              <a:t>그렇기 때문에 </a:t>
            </a:r>
            <a:r>
              <a:rPr lang="en-US" altLang="ko-KR" dirty="0"/>
              <a:t>Try:</a:t>
            </a:r>
            <a:r>
              <a:rPr lang="ko-KR" altLang="en-US" dirty="0"/>
              <a:t>문을 통해 해당 오류가 나는 경우</a:t>
            </a:r>
          </a:p>
          <a:p>
            <a:pPr algn="ctr">
              <a:lnSpc>
                <a:spcPct val="150000"/>
              </a:lnSpc>
            </a:pPr>
            <a:r>
              <a:rPr lang="en-US" altLang="ko-KR" dirty="0"/>
              <a:t>except: </a:t>
            </a:r>
            <a:r>
              <a:rPr lang="ko-KR" altLang="en-US" dirty="0"/>
              <a:t>문 안의 코드를 실행시켜 해당 오류가 나면</a:t>
            </a:r>
          </a:p>
          <a:p>
            <a:pPr algn="ctr">
              <a:lnSpc>
                <a:spcPct val="150000"/>
              </a:lnSpc>
            </a:pPr>
            <a:r>
              <a:rPr lang="ko-KR" altLang="en-US" dirty="0"/>
              <a:t>다른 곳에다가 말을 두도록 설정 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508546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직사각형 35"/>
          <p:cNvSpPr/>
          <p:nvPr/>
        </p:nvSpPr>
        <p:spPr>
          <a:xfrm>
            <a:off x="701875" y="5760045"/>
            <a:ext cx="727554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 sz="1400" b="1" spc="-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09256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9064ED24-EA93-4F22-92A0-E1C92DA5AAD7}"/>
              </a:ext>
            </a:extLst>
          </p:cNvPr>
          <p:cNvGrpSpPr/>
          <p:nvPr/>
        </p:nvGrpSpPr>
        <p:grpSpPr>
          <a:xfrm>
            <a:off x="457606" y="312549"/>
            <a:ext cx="4872647" cy="584775"/>
            <a:chOff x="3543248" y="3462949"/>
            <a:chExt cx="4117700" cy="584775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7A24861-651F-47BB-8C32-D264ECFFAB5C}"/>
                </a:ext>
              </a:extLst>
            </p:cNvPr>
            <p:cNvSpPr txBox="1"/>
            <p:nvPr/>
          </p:nvSpPr>
          <p:spPr>
            <a:xfrm>
              <a:off x="4302529" y="3530947"/>
              <a:ext cx="335841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Rule based </a:t>
              </a:r>
              <a:r>
                <a:rPr lang="ko-KR" altLang="en-US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오목 </a:t>
              </a:r>
              <a:r>
                <a:rPr lang="en-US" altLang="ko-KR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&amp; </a:t>
              </a:r>
              <a:r>
                <a:rPr lang="ko-KR" altLang="en-US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소스코드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C970203-90A7-4DA8-A348-BDE5756A224F}"/>
                </a:ext>
              </a:extLst>
            </p:cNvPr>
            <p:cNvSpPr txBox="1"/>
            <p:nvPr/>
          </p:nvSpPr>
          <p:spPr>
            <a:xfrm>
              <a:off x="3543248" y="3462949"/>
              <a:ext cx="614407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3200" b="1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2</a:t>
              </a: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98835532-0ED6-41FE-8DAF-722537174C1C}"/>
                </a:ext>
              </a:extLst>
            </p:cNvPr>
            <p:cNvSpPr/>
            <p:nvPr/>
          </p:nvSpPr>
          <p:spPr>
            <a:xfrm>
              <a:off x="4049782" y="3580899"/>
              <a:ext cx="99129" cy="382844"/>
            </a:xfrm>
            <a:prstGeom prst="rect">
              <a:avLst/>
            </a:prstGeom>
            <a:solidFill>
              <a:srgbClr val="B5E6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D0E64FFD-CA75-49AD-AA41-DCDE121D255E}"/>
              </a:ext>
            </a:extLst>
          </p:cNvPr>
          <p:cNvSpPr txBox="1"/>
          <p:nvPr/>
        </p:nvSpPr>
        <p:spPr>
          <a:xfrm>
            <a:off x="2000773" y="1058833"/>
            <a:ext cx="51424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rgbClr val="FF0000"/>
                </a:solidFill>
              </a:rPr>
              <a:t>문제발생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E7765FA-EE03-4029-97E9-BE92129B1A56}"/>
              </a:ext>
            </a:extLst>
          </p:cNvPr>
          <p:cNvSpPr txBox="1"/>
          <p:nvPr/>
        </p:nvSpPr>
        <p:spPr>
          <a:xfrm>
            <a:off x="493549" y="1726098"/>
            <a:ext cx="815689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/>
              <a:t>↖</a:t>
            </a:r>
            <a:r>
              <a:rPr lang="en-US" altLang="ko-KR" dirty="0"/>
              <a:t>/</a:t>
            </a:r>
            <a:r>
              <a:rPr lang="ko-KR" altLang="en-US" dirty="0"/>
              <a:t>↘︎ 방향 </a:t>
            </a:r>
            <a:r>
              <a:rPr lang="en-US" altLang="ko-KR" dirty="0"/>
              <a:t>3</a:t>
            </a:r>
            <a:r>
              <a:rPr lang="ko-KR" altLang="en-US" dirty="0"/>
              <a:t>개 외엔 전혀 방어를 못한다</a:t>
            </a:r>
            <a:r>
              <a:rPr lang="en-US" altLang="ko-KR" dirty="0"/>
              <a:t>.</a:t>
            </a:r>
          </a:p>
          <a:p>
            <a:pPr algn="ctr">
              <a:lnSpc>
                <a:spcPct val="150000"/>
              </a:lnSpc>
            </a:pPr>
            <a:r>
              <a:rPr lang="ko-KR" altLang="en-US" dirty="0"/>
              <a:t>오목을 둘 때는 상황이 ↖</a:t>
            </a:r>
            <a:r>
              <a:rPr lang="en-US" altLang="ko-KR" dirty="0"/>
              <a:t>/</a:t>
            </a:r>
            <a:r>
              <a:rPr lang="ko-KR" altLang="en-US" dirty="0"/>
              <a:t>↘︎ 방향으로만 이어져 있지 않으며</a:t>
            </a:r>
            <a:r>
              <a:rPr lang="en-US" altLang="ko-KR" dirty="0"/>
              <a:t> </a:t>
            </a:r>
          </a:p>
          <a:p>
            <a:pPr algn="ctr">
              <a:lnSpc>
                <a:spcPct val="150000"/>
              </a:lnSpc>
            </a:pPr>
            <a:r>
              <a:rPr lang="ko-KR" altLang="en-US" dirty="0"/>
              <a:t>←</a:t>
            </a:r>
            <a:r>
              <a:rPr lang="en-US" altLang="ko-KR" dirty="0"/>
              <a:t>/→ </a:t>
            </a:r>
            <a:r>
              <a:rPr lang="ko-KR" altLang="en-US" dirty="0"/>
              <a:t>방향 </a:t>
            </a:r>
            <a:r>
              <a:rPr lang="en-US" altLang="ko-KR" dirty="0"/>
              <a:t>, </a:t>
            </a:r>
            <a:r>
              <a:rPr lang="ko-KR" altLang="en-US" dirty="0"/>
              <a:t>↑</a:t>
            </a:r>
            <a:r>
              <a:rPr lang="en-US" altLang="ko-KR" dirty="0"/>
              <a:t>/↓</a:t>
            </a:r>
            <a:r>
              <a:rPr lang="ko-KR" altLang="en-US" dirty="0"/>
              <a:t>방향</a:t>
            </a:r>
            <a:r>
              <a:rPr lang="en-US" altLang="ko-KR" dirty="0"/>
              <a:t>, ↙/</a:t>
            </a:r>
            <a:r>
              <a:rPr lang="ko-KR" altLang="en-US" dirty="0"/>
              <a:t>↗방향으로도 말들은 이어질 수 있다</a:t>
            </a:r>
            <a:r>
              <a:rPr lang="en-US" altLang="ko-KR" dirty="0"/>
              <a:t>.</a:t>
            </a:r>
          </a:p>
          <a:p>
            <a:pPr algn="ctr">
              <a:lnSpc>
                <a:spcPct val="150000"/>
              </a:lnSpc>
            </a:pPr>
            <a:r>
              <a:rPr lang="ko-KR" altLang="en-US" dirty="0"/>
              <a:t>또한 한쪽이 막히고 나서 돌이 </a:t>
            </a:r>
            <a:r>
              <a:rPr lang="en-US" altLang="ko-KR" dirty="0"/>
              <a:t>4</a:t>
            </a:r>
            <a:r>
              <a:rPr lang="ko-KR" altLang="en-US" dirty="0"/>
              <a:t>개가 이어졌을 때도 방어를 전혀 하지 않는다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331278A-9342-49DD-90A4-894E314A0834}"/>
              </a:ext>
            </a:extLst>
          </p:cNvPr>
          <p:cNvSpPr txBox="1"/>
          <p:nvPr/>
        </p:nvSpPr>
        <p:spPr>
          <a:xfrm>
            <a:off x="1057009" y="3486672"/>
            <a:ext cx="738511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/>
              <a:t>이유는 </a:t>
            </a:r>
            <a:r>
              <a:rPr lang="en-US" altLang="ko-KR" dirty="0"/>
              <a:t>Rule based AI</a:t>
            </a:r>
            <a:r>
              <a:rPr lang="ko-KR" altLang="en-US" dirty="0"/>
              <a:t>의 특징 때문</a:t>
            </a:r>
            <a:endParaRPr lang="en-US" altLang="ko-KR" dirty="0"/>
          </a:p>
          <a:p>
            <a:pPr algn="ctr">
              <a:lnSpc>
                <a:spcPct val="150000"/>
              </a:lnSpc>
            </a:pPr>
            <a:r>
              <a:rPr lang="ko-KR" altLang="en-US" dirty="0"/>
              <a:t>규칙 기반으로 만들었기 때문에 </a:t>
            </a:r>
            <a:endParaRPr lang="en-US" altLang="ko-KR" dirty="0"/>
          </a:p>
          <a:p>
            <a:pPr algn="ctr">
              <a:lnSpc>
                <a:spcPct val="150000"/>
              </a:lnSpc>
            </a:pPr>
            <a:r>
              <a:rPr lang="ko-KR" altLang="en-US" dirty="0"/>
              <a:t>특정상황에 대해 </a:t>
            </a:r>
            <a:r>
              <a:rPr lang="ko-KR" altLang="en-US" b="1" dirty="0"/>
              <a:t>규칙이 있다면 </a:t>
            </a:r>
            <a:r>
              <a:rPr lang="ko-KR" altLang="en-US" dirty="0"/>
              <a:t>해당 상황을 처리할 수 있지만</a:t>
            </a:r>
          </a:p>
          <a:p>
            <a:pPr algn="ctr">
              <a:lnSpc>
                <a:spcPct val="150000"/>
              </a:lnSpc>
            </a:pPr>
            <a:r>
              <a:rPr lang="ko-KR" altLang="en-US" b="1" dirty="0"/>
              <a:t>규칙이 없다면</a:t>
            </a:r>
            <a:r>
              <a:rPr lang="ko-KR" altLang="en-US" dirty="0"/>
              <a:t> 해당 상황을 처리하지 않는다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16D1456-9D31-4F3F-8C16-C1C25E9A3AC2}"/>
              </a:ext>
            </a:extLst>
          </p:cNvPr>
          <p:cNvSpPr txBox="1"/>
          <p:nvPr/>
        </p:nvSpPr>
        <p:spPr>
          <a:xfrm>
            <a:off x="1057009" y="5347496"/>
            <a:ext cx="73851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/>
              <a:t>단순하지만 가장 효과적인 방법인 방법이 존재한다</a:t>
            </a:r>
            <a:r>
              <a:rPr lang="en-US" altLang="ko-KR" dirty="0"/>
              <a:t>.</a:t>
            </a:r>
          </a:p>
          <a:p>
            <a:pPr algn="ctr">
              <a:lnSpc>
                <a:spcPct val="150000"/>
              </a:lnSpc>
            </a:pPr>
            <a:r>
              <a:rPr lang="ko-KR" altLang="en-US" dirty="0"/>
              <a:t>바로 </a:t>
            </a:r>
            <a:r>
              <a:rPr lang="ko-KR" altLang="en-US" b="1" dirty="0"/>
              <a:t>모든 규칙을 빠짐없이 구현하는 방법</a:t>
            </a:r>
            <a:endParaRPr lang="ko-KR" altLang="en-US" dirty="0"/>
          </a:p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09720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직사각형 35"/>
          <p:cNvSpPr/>
          <p:nvPr/>
        </p:nvSpPr>
        <p:spPr>
          <a:xfrm>
            <a:off x="701875" y="5760045"/>
            <a:ext cx="727554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 sz="1400" b="1" spc="-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09256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9064ED24-EA93-4F22-92A0-E1C92DA5AAD7}"/>
              </a:ext>
            </a:extLst>
          </p:cNvPr>
          <p:cNvGrpSpPr/>
          <p:nvPr/>
        </p:nvGrpSpPr>
        <p:grpSpPr>
          <a:xfrm>
            <a:off x="457606" y="312549"/>
            <a:ext cx="4872647" cy="584775"/>
            <a:chOff x="3543248" y="3462949"/>
            <a:chExt cx="4117700" cy="584775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7A24861-651F-47BB-8C32-D264ECFFAB5C}"/>
                </a:ext>
              </a:extLst>
            </p:cNvPr>
            <p:cNvSpPr txBox="1"/>
            <p:nvPr/>
          </p:nvSpPr>
          <p:spPr>
            <a:xfrm>
              <a:off x="4302529" y="3530947"/>
              <a:ext cx="335841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Rule based </a:t>
              </a:r>
              <a:r>
                <a:rPr lang="ko-KR" altLang="en-US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오목 </a:t>
              </a:r>
              <a:r>
                <a:rPr lang="en-US" altLang="ko-KR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&amp; </a:t>
              </a:r>
              <a:r>
                <a:rPr lang="ko-KR" altLang="en-US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소스코드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C970203-90A7-4DA8-A348-BDE5756A224F}"/>
                </a:ext>
              </a:extLst>
            </p:cNvPr>
            <p:cNvSpPr txBox="1"/>
            <p:nvPr/>
          </p:nvSpPr>
          <p:spPr>
            <a:xfrm>
              <a:off x="3543248" y="3462949"/>
              <a:ext cx="614407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3200" b="1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2</a:t>
              </a: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98835532-0ED6-41FE-8DAF-722537174C1C}"/>
                </a:ext>
              </a:extLst>
            </p:cNvPr>
            <p:cNvSpPr/>
            <p:nvPr/>
          </p:nvSpPr>
          <p:spPr>
            <a:xfrm>
              <a:off x="4049782" y="3580899"/>
              <a:ext cx="99129" cy="382844"/>
            </a:xfrm>
            <a:prstGeom prst="rect">
              <a:avLst/>
            </a:prstGeom>
            <a:solidFill>
              <a:srgbClr val="B5E6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AF27C328-D278-4295-AA51-0CF8BFF4A146}"/>
              </a:ext>
            </a:extLst>
          </p:cNvPr>
          <p:cNvSpPr txBox="1"/>
          <p:nvPr/>
        </p:nvSpPr>
        <p:spPr>
          <a:xfrm>
            <a:off x="1057009" y="2027968"/>
            <a:ext cx="72755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(</a:t>
            </a:r>
            <a:r>
              <a:rPr lang="en-US" altLang="ko-KR" dirty="0" err="1"/>
              <a:t>x,y</a:t>
            </a:r>
            <a:r>
              <a:rPr lang="en-US" altLang="ko-KR" dirty="0"/>
              <a:t>) </a:t>
            </a:r>
            <a:r>
              <a:rPr lang="ko-KR" altLang="en-US" dirty="0"/>
              <a:t>위치에서 ↖</a:t>
            </a:r>
            <a:r>
              <a:rPr lang="en-US" altLang="ko-KR" dirty="0"/>
              <a:t>/</a:t>
            </a:r>
            <a:r>
              <a:rPr lang="ko-KR" altLang="en-US" dirty="0"/>
              <a:t>↘︎ 방향 탐색 시</a:t>
            </a:r>
            <a:r>
              <a:rPr lang="en-US" altLang="ko-KR" dirty="0"/>
              <a:t>, (</a:t>
            </a:r>
            <a:r>
              <a:rPr lang="en-US" altLang="ko-KR" dirty="0" err="1"/>
              <a:t>x,y</a:t>
            </a:r>
            <a:r>
              <a:rPr lang="en-US" altLang="ko-KR" dirty="0"/>
              <a:t>),(x+1,y+1),(x+2,y+2) </a:t>
            </a:r>
            <a:r>
              <a:rPr lang="ko-KR" altLang="en-US" dirty="0"/>
              <a:t>로 설정</a:t>
            </a:r>
            <a:r>
              <a:rPr lang="en-US" altLang="ko-KR" dirty="0"/>
              <a:t>.</a:t>
            </a:r>
            <a:endParaRPr lang="ko-KR" altLang="en-US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81F36BBC-16E6-4216-9C89-6DB22B548616}"/>
              </a:ext>
            </a:extLst>
          </p:cNvPr>
          <p:cNvGrpSpPr/>
          <p:nvPr/>
        </p:nvGrpSpPr>
        <p:grpSpPr>
          <a:xfrm>
            <a:off x="1184660" y="3429000"/>
            <a:ext cx="7365535" cy="1499532"/>
            <a:chOff x="1417738" y="1929468"/>
            <a:chExt cx="7365535" cy="14995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57D8503-FDE3-4A95-A3E2-8792B1C9D9AD}"/>
                </a:ext>
              </a:extLst>
            </p:cNvPr>
            <p:cNvSpPr txBox="1"/>
            <p:nvPr/>
          </p:nvSpPr>
          <p:spPr>
            <a:xfrm>
              <a:off x="1417739" y="1929468"/>
              <a:ext cx="55786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따라서 ←</a:t>
              </a:r>
              <a:r>
                <a:rPr lang="en-US" altLang="ko-KR" dirty="0"/>
                <a:t>/→</a:t>
              </a:r>
              <a:r>
                <a:rPr lang="ko-KR" altLang="en-US" dirty="0"/>
                <a:t> 방향은 </a:t>
              </a:r>
              <a:r>
                <a:rPr lang="en-US" altLang="ko-KR" dirty="0"/>
                <a:t>x</a:t>
              </a:r>
              <a:r>
                <a:rPr lang="ko-KR" altLang="en-US" dirty="0"/>
                <a:t>값을 키워</a:t>
              </a:r>
              <a:r>
                <a:rPr lang="en-US" altLang="ko-KR" dirty="0"/>
                <a:t> (</a:t>
              </a:r>
              <a:r>
                <a:rPr lang="en-US" altLang="ko-KR" dirty="0" err="1"/>
                <a:t>x,y</a:t>
              </a:r>
              <a:r>
                <a:rPr lang="en-US" altLang="ko-KR" dirty="0"/>
                <a:t>),(x+1,y),(x+2,y)</a:t>
              </a:r>
              <a:endParaRPr lang="ko-KR" alt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4E27061-1C39-4DCE-ACB1-2A81E8457F68}"/>
                </a:ext>
              </a:extLst>
            </p:cNvPr>
            <p:cNvSpPr txBox="1"/>
            <p:nvPr/>
          </p:nvSpPr>
          <p:spPr>
            <a:xfrm>
              <a:off x="1484850" y="2494568"/>
              <a:ext cx="55786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        ↑</a:t>
              </a:r>
              <a:r>
                <a:rPr lang="en-US" altLang="ko-KR" dirty="0"/>
                <a:t>/↓</a:t>
              </a:r>
              <a:r>
                <a:rPr lang="ko-KR" altLang="en-US" dirty="0"/>
                <a:t> 방향은 </a:t>
              </a:r>
              <a:r>
                <a:rPr lang="en-US" altLang="ko-KR" dirty="0"/>
                <a:t>y</a:t>
              </a:r>
              <a:r>
                <a:rPr lang="ko-KR" altLang="en-US" dirty="0"/>
                <a:t>값을 키워</a:t>
              </a:r>
              <a:r>
                <a:rPr lang="en-US" altLang="ko-KR" dirty="0"/>
                <a:t> (</a:t>
              </a:r>
              <a:r>
                <a:rPr lang="en-US" altLang="ko-KR" dirty="0" err="1"/>
                <a:t>x,y</a:t>
              </a:r>
              <a:r>
                <a:rPr lang="en-US" altLang="ko-KR" dirty="0"/>
                <a:t>),(x,y+1),(x,y+2)</a:t>
              </a:r>
              <a:endParaRPr lang="ko-KR" alt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D252C69-1DCD-46C4-8B14-AEF9A85BA968}"/>
                </a:ext>
              </a:extLst>
            </p:cNvPr>
            <p:cNvSpPr txBox="1"/>
            <p:nvPr/>
          </p:nvSpPr>
          <p:spPr>
            <a:xfrm>
              <a:off x="1417738" y="3059668"/>
              <a:ext cx="73655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         </a:t>
              </a:r>
              <a:r>
                <a:rPr lang="en-US" altLang="ko-KR" dirty="0"/>
                <a:t>↙/</a:t>
              </a:r>
              <a:r>
                <a:rPr lang="ko-KR" altLang="en-US" dirty="0"/>
                <a:t>↗ 방향은 </a:t>
              </a:r>
              <a:r>
                <a:rPr lang="en-US" altLang="ko-KR" dirty="0"/>
                <a:t>x</a:t>
              </a:r>
              <a:r>
                <a:rPr lang="ko-KR" altLang="en-US" dirty="0"/>
                <a:t>값은 줄이고 </a:t>
              </a:r>
              <a:r>
                <a:rPr lang="en-US" altLang="ko-KR" dirty="0"/>
                <a:t>y</a:t>
              </a:r>
              <a:r>
                <a:rPr lang="ko-KR" altLang="en-US" dirty="0"/>
                <a:t>값은 키워 </a:t>
              </a:r>
              <a:r>
                <a:rPr lang="en-US" altLang="ko-KR" dirty="0"/>
                <a:t>(</a:t>
              </a:r>
              <a:r>
                <a:rPr lang="en-US" altLang="ko-KR" dirty="0" err="1"/>
                <a:t>x,y</a:t>
              </a:r>
              <a:r>
                <a:rPr lang="en-US" altLang="ko-KR" dirty="0"/>
                <a:t>),(x-1,y+1),(x-2,y+2)</a:t>
              </a:r>
              <a:endParaRPr lang="ko-KR" altLang="en-US" dirty="0"/>
            </a:p>
          </p:txBody>
        </p:sp>
      </p:grpSp>
      <p:sp>
        <p:nvSpPr>
          <p:cNvPr id="7" name="화살표: 아래쪽 6">
            <a:extLst>
              <a:ext uri="{FF2B5EF4-FFF2-40B4-BE49-F238E27FC236}">
                <a16:creationId xmlns:a16="http://schemas.microsoft.com/office/drawing/2014/main" id="{F6622AB3-0511-4269-9D98-C7F4FE9C3BE5}"/>
              </a:ext>
            </a:extLst>
          </p:cNvPr>
          <p:cNvSpPr/>
          <p:nvPr/>
        </p:nvSpPr>
        <p:spPr>
          <a:xfrm>
            <a:off x="4278385" y="2539840"/>
            <a:ext cx="562063" cy="746620"/>
          </a:xfrm>
          <a:prstGeom prst="downArrow">
            <a:avLst/>
          </a:prstGeom>
          <a:solidFill>
            <a:srgbClr val="7030A0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33465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직사각형 35"/>
          <p:cNvSpPr/>
          <p:nvPr/>
        </p:nvSpPr>
        <p:spPr>
          <a:xfrm>
            <a:off x="701875" y="5760045"/>
            <a:ext cx="727554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 sz="1400" b="1" spc="-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09256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9064ED24-EA93-4F22-92A0-E1C92DA5AAD7}"/>
              </a:ext>
            </a:extLst>
          </p:cNvPr>
          <p:cNvGrpSpPr/>
          <p:nvPr/>
        </p:nvGrpSpPr>
        <p:grpSpPr>
          <a:xfrm>
            <a:off x="457606" y="312549"/>
            <a:ext cx="4872647" cy="584775"/>
            <a:chOff x="3543248" y="3462949"/>
            <a:chExt cx="4117700" cy="584775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7A24861-651F-47BB-8C32-D264ECFFAB5C}"/>
                </a:ext>
              </a:extLst>
            </p:cNvPr>
            <p:cNvSpPr txBox="1"/>
            <p:nvPr/>
          </p:nvSpPr>
          <p:spPr>
            <a:xfrm>
              <a:off x="4302529" y="3530947"/>
              <a:ext cx="335841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Rule based </a:t>
              </a:r>
              <a:r>
                <a:rPr lang="ko-KR" altLang="en-US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오목 </a:t>
              </a:r>
              <a:r>
                <a:rPr lang="en-US" altLang="ko-KR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&amp; </a:t>
              </a:r>
              <a:r>
                <a:rPr lang="ko-KR" altLang="en-US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소스코드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C970203-90A7-4DA8-A348-BDE5756A224F}"/>
                </a:ext>
              </a:extLst>
            </p:cNvPr>
            <p:cNvSpPr txBox="1"/>
            <p:nvPr/>
          </p:nvSpPr>
          <p:spPr>
            <a:xfrm>
              <a:off x="3543248" y="3462949"/>
              <a:ext cx="614407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3200" b="1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2</a:t>
              </a: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98835532-0ED6-41FE-8DAF-722537174C1C}"/>
                </a:ext>
              </a:extLst>
            </p:cNvPr>
            <p:cNvSpPr/>
            <p:nvPr/>
          </p:nvSpPr>
          <p:spPr>
            <a:xfrm>
              <a:off x="4049782" y="3580899"/>
              <a:ext cx="99129" cy="382844"/>
            </a:xfrm>
            <a:prstGeom prst="rect">
              <a:avLst/>
            </a:prstGeom>
            <a:solidFill>
              <a:srgbClr val="B5E6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3BC1BA08-14FB-4BC5-B73D-F9E2CAAC61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770" y="1250150"/>
            <a:ext cx="4391230" cy="2573877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1EAAC240-1A74-4327-8084-D5AC7D3C6C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606" y="4266083"/>
            <a:ext cx="4177628" cy="221137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302C7A7D-713E-4217-8F9B-8EA48A94FF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2234" y="1282574"/>
            <a:ext cx="4391230" cy="2410161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C6F25A9D-B651-4D84-9485-47A89259F78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2234" y="4076818"/>
            <a:ext cx="4391230" cy="2400635"/>
          </a:xfrm>
          <a:prstGeom prst="rect">
            <a:avLst/>
          </a:prstGeom>
        </p:spPr>
      </p:pic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49A955C9-534D-456D-8D37-FEED831C7040}"/>
              </a:ext>
            </a:extLst>
          </p:cNvPr>
          <p:cNvSpPr/>
          <p:nvPr/>
        </p:nvSpPr>
        <p:spPr>
          <a:xfrm>
            <a:off x="701875" y="1837189"/>
            <a:ext cx="3870125" cy="226503"/>
          </a:xfrm>
          <a:prstGeom prst="roundRect">
            <a:avLst/>
          </a:prstGeom>
          <a:solidFill>
            <a:schemeClr val="accent1">
              <a:alpha val="4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2C217551-58BF-472A-B0DB-A6F77C3354D3}"/>
              </a:ext>
            </a:extLst>
          </p:cNvPr>
          <p:cNvSpPr/>
          <p:nvPr/>
        </p:nvSpPr>
        <p:spPr>
          <a:xfrm>
            <a:off x="1115661" y="2201114"/>
            <a:ext cx="1174604" cy="590911"/>
          </a:xfrm>
          <a:prstGeom prst="roundRect">
            <a:avLst/>
          </a:prstGeom>
          <a:solidFill>
            <a:schemeClr val="accent1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3C7F4241-48DA-4099-8104-609478BC9E47}"/>
              </a:ext>
            </a:extLst>
          </p:cNvPr>
          <p:cNvSpPr/>
          <p:nvPr/>
        </p:nvSpPr>
        <p:spPr>
          <a:xfrm>
            <a:off x="1115661" y="3205781"/>
            <a:ext cx="1568816" cy="590911"/>
          </a:xfrm>
          <a:prstGeom prst="roundRect">
            <a:avLst/>
          </a:prstGeom>
          <a:solidFill>
            <a:schemeClr val="accent1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1DFE70BE-F1BF-47BC-BFB0-9817A7028493}"/>
              </a:ext>
            </a:extLst>
          </p:cNvPr>
          <p:cNvSpPr/>
          <p:nvPr/>
        </p:nvSpPr>
        <p:spPr>
          <a:xfrm>
            <a:off x="5159229" y="1699767"/>
            <a:ext cx="3875714" cy="196145"/>
          </a:xfrm>
          <a:prstGeom prst="roundRect">
            <a:avLst/>
          </a:prstGeom>
          <a:solidFill>
            <a:srgbClr val="FFC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5002BEA4-87F6-45CA-91A3-9ABABDB3688C}"/>
              </a:ext>
            </a:extLst>
          </p:cNvPr>
          <p:cNvSpPr/>
          <p:nvPr/>
        </p:nvSpPr>
        <p:spPr>
          <a:xfrm>
            <a:off x="5506892" y="2030582"/>
            <a:ext cx="1288191" cy="511282"/>
          </a:xfrm>
          <a:prstGeom prst="roundRect">
            <a:avLst/>
          </a:prstGeom>
          <a:solidFill>
            <a:srgbClr val="FFC000">
              <a:alpha val="4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045AB8D2-C47F-4662-9DF9-3DA0BA6842FF}"/>
              </a:ext>
            </a:extLst>
          </p:cNvPr>
          <p:cNvSpPr/>
          <p:nvPr/>
        </p:nvSpPr>
        <p:spPr>
          <a:xfrm>
            <a:off x="5533723" y="3048240"/>
            <a:ext cx="1613697" cy="511282"/>
          </a:xfrm>
          <a:prstGeom prst="roundRect">
            <a:avLst/>
          </a:prstGeom>
          <a:solidFill>
            <a:srgbClr val="FFC000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29C56EF3-2B19-481D-A8C5-E44C389F0874}"/>
              </a:ext>
            </a:extLst>
          </p:cNvPr>
          <p:cNvSpPr/>
          <p:nvPr/>
        </p:nvSpPr>
        <p:spPr>
          <a:xfrm>
            <a:off x="981508" y="4637822"/>
            <a:ext cx="3730726" cy="224853"/>
          </a:xfrm>
          <a:prstGeom prst="roundRect">
            <a:avLst/>
          </a:prstGeom>
          <a:solidFill>
            <a:srgbClr val="FFFF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E078E6E8-5D35-4ACA-BCBD-805A86C68130}"/>
              </a:ext>
            </a:extLst>
          </p:cNvPr>
          <p:cNvSpPr/>
          <p:nvPr/>
        </p:nvSpPr>
        <p:spPr>
          <a:xfrm>
            <a:off x="1356095" y="4991346"/>
            <a:ext cx="1160602" cy="488573"/>
          </a:xfrm>
          <a:prstGeom prst="roundRect">
            <a:avLst/>
          </a:prstGeom>
          <a:solidFill>
            <a:srgbClr val="FFFF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B37E2BBB-A58D-4261-9A46-5C9F6323D066}"/>
              </a:ext>
            </a:extLst>
          </p:cNvPr>
          <p:cNvSpPr/>
          <p:nvPr/>
        </p:nvSpPr>
        <p:spPr>
          <a:xfrm>
            <a:off x="1356095" y="5939699"/>
            <a:ext cx="1546496" cy="488573"/>
          </a:xfrm>
          <a:prstGeom prst="roundRect">
            <a:avLst/>
          </a:prstGeom>
          <a:solidFill>
            <a:srgbClr val="FFFF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EE405F94-FE72-4C22-9E14-D272398DE201}"/>
              </a:ext>
            </a:extLst>
          </p:cNvPr>
          <p:cNvSpPr/>
          <p:nvPr/>
        </p:nvSpPr>
        <p:spPr>
          <a:xfrm>
            <a:off x="5159229" y="4462943"/>
            <a:ext cx="3875714" cy="174879"/>
          </a:xfrm>
          <a:prstGeom prst="roundRect">
            <a:avLst/>
          </a:prstGeom>
          <a:solidFill>
            <a:srgbClr val="92D05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2536E613-FBA7-4FA4-BF97-143CE40B2ED8}"/>
              </a:ext>
            </a:extLst>
          </p:cNvPr>
          <p:cNvSpPr/>
          <p:nvPr/>
        </p:nvSpPr>
        <p:spPr>
          <a:xfrm>
            <a:off x="5506892" y="4797926"/>
            <a:ext cx="1400879" cy="552488"/>
          </a:xfrm>
          <a:prstGeom prst="roundRect">
            <a:avLst/>
          </a:prstGeom>
          <a:solidFill>
            <a:srgbClr val="92D05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14BF11F0-23CB-4FCC-B818-01CEEDC1B00F}"/>
              </a:ext>
            </a:extLst>
          </p:cNvPr>
          <p:cNvSpPr/>
          <p:nvPr/>
        </p:nvSpPr>
        <p:spPr>
          <a:xfrm>
            <a:off x="5533723" y="5828946"/>
            <a:ext cx="1400879" cy="552488"/>
          </a:xfrm>
          <a:prstGeom prst="roundRect">
            <a:avLst/>
          </a:prstGeom>
          <a:solidFill>
            <a:srgbClr val="92D05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793A929-01C5-4DAF-83D4-CE404DC03928}"/>
              </a:ext>
            </a:extLst>
          </p:cNvPr>
          <p:cNvSpPr txBox="1"/>
          <p:nvPr/>
        </p:nvSpPr>
        <p:spPr>
          <a:xfrm>
            <a:off x="3130278" y="2675271"/>
            <a:ext cx="15688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↖</a:t>
            </a:r>
            <a:r>
              <a:rPr lang="en-US" altLang="ko-KR" dirty="0"/>
              <a:t>/</a:t>
            </a:r>
            <a:r>
              <a:rPr lang="ko-KR" altLang="en-US" dirty="0"/>
              <a:t>↘︎ 방향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44A47B0-407F-42A4-8EBC-019F1552ADD3}"/>
              </a:ext>
            </a:extLst>
          </p:cNvPr>
          <p:cNvSpPr txBox="1"/>
          <p:nvPr/>
        </p:nvSpPr>
        <p:spPr>
          <a:xfrm>
            <a:off x="3309376" y="5350414"/>
            <a:ext cx="15701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←</a:t>
            </a:r>
            <a:r>
              <a:rPr lang="en-US" altLang="ko-KR" dirty="0"/>
              <a:t>/→</a:t>
            </a:r>
            <a:r>
              <a:rPr lang="ko-KR" altLang="en-US" dirty="0"/>
              <a:t> 방향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8E7EC77-7A39-4CB0-87EA-05E25860EC57}"/>
              </a:ext>
            </a:extLst>
          </p:cNvPr>
          <p:cNvSpPr txBox="1"/>
          <p:nvPr/>
        </p:nvSpPr>
        <p:spPr>
          <a:xfrm>
            <a:off x="7521509" y="2609657"/>
            <a:ext cx="14417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 ↑</a:t>
            </a:r>
            <a:r>
              <a:rPr lang="en-US" altLang="ko-KR" dirty="0"/>
              <a:t>/↓ </a:t>
            </a:r>
            <a:r>
              <a:rPr lang="ko-KR" altLang="en-US" dirty="0"/>
              <a:t>방향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238EAC2-91C1-48A5-B643-A768AC1A00AC}"/>
              </a:ext>
            </a:extLst>
          </p:cNvPr>
          <p:cNvSpPr txBox="1"/>
          <p:nvPr/>
        </p:nvSpPr>
        <p:spPr>
          <a:xfrm>
            <a:off x="7655924" y="5357862"/>
            <a:ext cx="1307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↙/</a:t>
            </a:r>
            <a:r>
              <a:rPr lang="ko-KR" altLang="en-US" dirty="0"/>
              <a:t>↗ 방향</a:t>
            </a:r>
          </a:p>
        </p:txBody>
      </p:sp>
    </p:spTree>
    <p:extLst>
      <p:ext uri="{BB962C8B-B14F-4D97-AF65-F5344CB8AC3E}">
        <p14:creationId xmlns:p14="http://schemas.microsoft.com/office/powerpoint/2010/main" val="8291885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직사각형 35"/>
          <p:cNvSpPr/>
          <p:nvPr/>
        </p:nvSpPr>
        <p:spPr>
          <a:xfrm>
            <a:off x="701875" y="5760045"/>
            <a:ext cx="727554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 sz="1400" b="1" spc="-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09256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9064ED24-EA93-4F22-92A0-E1C92DA5AAD7}"/>
              </a:ext>
            </a:extLst>
          </p:cNvPr>
          <p:cNvGrpSpPr/>
          <p:nvPr/>
        </p:nvGrpSpPr>
        <p:grpSpPr>
          <a:xfrm>
            <a:off x="457606" y="312549"/>
            <a:ext cx="4872647" cy="584775"/>
            <a:chOff x="3543248" y="3462949"/>
            <a:chExt cx="4117700" cy="584775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7A24861-651F-47BB-8C32-D264ECFFAB5C}"/>
                </a:ext>
              </a:extLst>
            </p:cNvPr>
            <p:cNvSpPr txBox="1"/>
            <p:nvPr/>
          </p:nvSpPr>
          <p:spPr>
            <a:xfrm>
              <a:off x="4302529" y="3530947"/>
              <a:ext cx="335841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Rule based </a:t>
              </a:r>
              <a:r>
                <a:rPr lang="ko-KR" altLang="en-US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오목 </a:t>
              </a:r>
              <a:r>
                <a:rPr lang="en-US" altLang="ko-KR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&amp; </a:t>
              </a:r>
              <a:r>
                <a:rPr lang="ko-KR" altLang="en-US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소스코드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C970203-90A7-4DA8-A348-BDE5756A224F}"/>
                </a:ext>
              </a:extLst>
            </p:cNvPr>
            <p:cNvSpPr txBox="1"/>
            <p:nvPr/>
          </p:nvSpPr>
          <p:spPr>
            <a:xfrm>
              <a:off x="3543248" y="3462949"/>
              <a:ext cx="614407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3200" b="1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2</a:t>
              </a: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98835532-0ED6-41FE-8DAF-722537174C1C}"/>
                </a:ext>
              </a:extLst>
            </p:cNvPr>
            <p:cNvSpPr/>
            <p:nvPr/>
          </p:nvSpPr>
          <p:spPr>
            <a:xfrm>
              <a:off x="4049782" y="3580899"/>
              <a:ext cx="99129" cy="382844"/>
            </a:xfrm>
            <a:prstGeom prst="rect">
              <a:avLst/>
            </a:prstGeom>
            <a:solidFill>
              <a:srgbClr val="B5E6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AF27C328-D278-4295-AA51-0CF8BFF4A146}"/>
              </a:ext>
            </a:extLst>
          </p:cNvPr>
          <p:cNvSpPr txBox="1"/>
          <p:nvPr/>
        </p:nvSpPr>
        <p:spPr>
          <a:xfrm>
            <a:off x="1184660" y="1045095"/>
            <a:ext cx="7007729" cy="8697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/>
              <a:t>개념을 확장하여 마찬가지로 </a:t>
            </a:r>
            <a:r>
              <a:rPr lang="en-US" altLang="ko-KR" dirty="0"/>
              <a:t>4</a:t>
            </a:r>
            <a:r>
              <a:rPr lang="ko-KR" altLang="en-US" dirty="0"/>
              <a:t>개의 돌이 이어져 있을 때는</a:t>
            </a:r>
            <a:endParaRPr lang="en-US" altLang="ko-KR" dirty="0"/>
          </a:p>
          <a:p>
            <a:pPr algn="ctr">
              <a:lnSpc>
                <a:spcPct val="150000"/>
              </a:lnSpc>
            </a:pPr>
            <a:r>
              <a:rPr lang="en-US" altLang="ko-KR" dirty="0"/>
              <a:t>3</a:t>
            </a:r>
            <a:r>
              <a:rPr lang="ko-KR" altLang="en-US" dirty="0"/>
              <a:t>개를 파악하는 </a:t>
            </a:r>
            <a:r>
              <a:rPr lang="en-US" altLang="ko-KR" dirty="0"/>
              <a:t>if</a:t>
            </a:r>
            <a:r>
              <a:rPr lang="ko-KR" altLang="en-US" dirty="0"/>
              <a:t>문 조건에 한 개를 추가하면 된다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>
              <a:effectLst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CB074F5-F52F-4CE7-B6AA-D0053A09E4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65" y="1980565"/>
            <a:ext cx="8983328" cy="2155208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70D3E1AA-0A54-4442-90F1-C677A58783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65" y="4338656"/>
            <a:ext cx="8983329" cy="2139945"/>
          </a:xfrm>
          <a:prstGeom prst="rect">
            <a:avLst/>
          </a:prstGeom>
        </p:spPr>
      </p:pic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EF824999-09FD-4960-B7F1-7451B5AE4545}"/>
              </a:ext>
            </a:extLst>
          </p:cNvPr>
          <p:cNvSpPr/>
          <p:nvPr/>
        </p:nvSpPr>
        <p:spPr>
          <a:xfrm>
            <a:off x="1356095" y="2567031"/>
            <a:ext cx="2754511" cy="861969"/>
          </a:xfrm>
          <a:prstGeom prst="roundRect">
            <a:avLst/>
          </a:prstGeom>
          <a:solidFill>
            <a:schemeClr val="accent1"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DC8D9AA8-E1DC-49A6-B8C2-E28BF7311746}"/>
              </a:ext>
            </a:extLst>
          </p:cNvPr>
          <p:cNvSpPr/>
          <p:nvPr/>
        </p:nvSpPr>
        <p:spPr>
          <a:xfrm>
            <a:off x="1356094" y="3704788"/>
            <a:ext cx="2754511" cy="430985"/>
          </a:xfrm>
          <a:prstGeom prst="roundRect">
            <a:avLst/>
          </a:prstGeom>
          <a:solidFill>
            <a:schemeClr val="accent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7455D8E8-0280-4F23-9D44-A80C956B4CE9}"/>
              </a:ext>
            </a:extLst>
          </p:cNvPr>
          <p:cNvSpPr/>
          <p:nvPr/>
        </p:nvSpPr>
        <p:spPr>
          <a:xfrm>
            <a:off x="1417739" y="4932727"/>
            <a:ext cx="2768367" cy="827318"/>
          </a:xfrm>
          <a:prstGeom prst="roundRect">
            <a:avLst/>
          </a:prstGeom>
          <a:solidFill>
            <a:srgbClr val="FFC00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8B7F831D-3EC2-4EBE-A5D7-AF934E4E4200}"/>
              </a:ext>
            </a:extLst>
          </p:cNvPr>
          <p:cNvSpPr/>
          <p:nvPr/>
        </p:nvSpPr>
        <p:spPr>
          <a:xfrm>
            <a:off x="1417738" y="6006944"/>
            <a:ext cx="2768367" cy="470509"/>
          </a:xfrm>
          <a:prstGeom prst="roundRect">
            <a:avLst/>
          </a:prstGeom>
          <a:solidFill>
            <a:srgbClr val="FFC00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36323FCD-757A-4148-BA89-BCF595E374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294" y="1292809"/>
            <a:ext cx="7230484" cy="5134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433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직사각형 35"/>
          <p:cNvSpPr/>
          <p:nvPr/>
        </p:nvSpPr>
        <p:spPr>
          <a:xfrm>
            <a:off x="701875" y="5760045"/>
            <a:ext cx="727554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 sz="1400" b="1" spc="-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09256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9064ED24-EA93-4F22-92A0-E1C92DA5AAD7}"/>
              </a:ext>
            </a:extLst>
          </p:cNvPr>
          <p:cNvGrpSpPr/>
          <p:nvPr/>
        </p:nvGrpSpPr>
        <p:grpSpPr>
          <a:xfrm>
            <a:off x="457606" y="312549"/>
            <a:ext cx="4872647" cy="584775"/>
            <a:chOff x="3543248" y="3462949"/>
            <a:chExt cx="4117700" cy="584775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7A24861-651F-47BB-8C32-D264ECFFAB5C}"/>
                </a:ext>
              </a:extLst>
            </p:cNvPr>
            <p:cNvSpPr txBox="1"/>
            <p:nvPr/>
          </p:nvSpPr>
          <p:spPr>
            <a:xfrm>
              <a:off x="4302529" y="3530947"/>
              <a:ext cx="335841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현재 문제점 및 목표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C970203-90A7-4DA8-A348-BDE5756A224F}"/>
                </a:ext>
              </a:extLst>
            </p:cNvPr>
            <p:cNvSpPr txBox="1"/>
            <p:nvPr/>
          </p:nvSpPr>
          <p:spPr>
            <a:xfrm>
              <a:off x="3543248" y="3462949"/>
              <a:ext cx="614407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3200" b="1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3</a:t>
              </a: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98835532-0ED6-41FE-8DAF-722537174C1C}"/>
                </a:ext>
              </a:extLst>
            </p:cNvPr>
            <p:cNvSpPr/>
            <p:nvPr/>
          </p:nvSpPr>
          <p:spPr>
            <a:xfrm>
              <a:off x="4049782" y="3580899"/>
              <a:ext cx="99129" cy="382844"/>
            </a:xfrm>
            <a:prstGeom prst="rect">
              <a:avLst/>
            </a:prstGeom>
            <a:solidFill>
              <a:srgbClr val="B5E6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AF27C328-D278-4295-AA51-0CF8BFF4A146}"/>
              </a:ext>
            </a:extLst>
          </p:cNvPr>
          <p:cNvSpPr txBox="1"/>
          <p:nvPr/>
        </p:nvSpPr>
        <p:spPr>
          <a:xfrm>
            <a:off x="1195629" y="897324"/>
            <a:ext cx="7007729" cy="1666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dirty="0"/>
              <a:t>현재까지는 </a:t>
            </a:r>
            <a:r>
              <a:rPr lang="en-US" altLang="ko-KR" dirty="0"/>
              <a:t>AI</a:t>
            </a:r>
            <a:r>
              <a:rPr lang="ko-KR" altLang="en-US" dirty="0"/>
              <a:t>가 아무 곳이나 막 두고 있었다</a:t>
            </a:r>
            <a:r>
              <a:rPr lang="en-US" altLang="ko-KR" dirty="0"/>
              <a:t>.</a:t>
            </a:r>
          </a:p>
          <a:p>
            <a:pPr algn="ctr">
              <a:lnSpc>
                <a:spcPct val="200000"/>
              </a:lnSpc>
            </a:pPr>
            <a:r>
              <a:rPr lang="ko-KR" altLang="en-US" dirty="0">
                <a:effectLst/>
              </a:rPr>
              <a:t>우리는 대체로 오목을 둘 때</a:t>
            </a:r>
            <a:r>
              <a:rPr lang="en-US" altLang="ko-KR" dirty="0">
                <a:effectLst/>
              </a:rPr>
              <a:t>, </a:t>
            </a:r>
            <a:r>
              <a:rPr lang="ko-KR" altLang="en-US" dirty="0">
                <a:effectLst/>
              </a:rPr>
              <a:t>나의 수와 상대방의 수를 보고</a:t>
            </a:r>
            <a:endParaRPr lang="en-US" altLang="ko-KR" dirty="0">
              <a:effectLst/>
            </a:endParaRPr>
          </a:p>
          <a:p>
            <a:pPr algn="ctr">
              <a:lnSpc>
                <a:spcPct val="200000"/>
              </a:lnSpc>
            </a:pPr>
            <a:r>
              <a:rPr lang="ko-KR" altLang="en-US" dirty="0"/>
              <a:t>최대한 막으며 내 돌이 </a:t>
            </a:r>
            <a:r>
              <a:rPr lang="en-US" altLang="ko-KR" dirty="0"/>
              <a:t>5</a:t>
            </a:r>
            <a:r>
              <a:rPr lang="ko-KR" altLang="en-US" dirty="0"/>
              <a:t>개가 되도록 뻗어가는 방법으로 둔다</a:t>
            </a:r>
            <a:r>
              <a:rPr lang="en-US" altLang="ko-KR" dirty="0"/>
              <a:t>.</a:t>
            </a:r>
            <a:r>
              <a:rPr lang="ko-KR" altLang="en-US" dirty="0">
                <a:effectLst/>
              </a:rPr>
              <a:t> </a:t>
            </a:r>
            <a:endParaRPr lang="en-US" altLang="ko-KR" dirty="0">
              <a:effectLst/>
            </a:endParaRPr>
          </a:p>
        </p:txBody>
      </p:sp>
      <p:sp>
        <p:nvSpPr>
          <p:cNvPr id="2" name="화살표: 아래쪽 1">
            <a:extLst>
              <a:ext uri="{FF2B5EF4-FFF2-40B4-BE49-F238E27FC236}">
                <a16:creationId xmlns:a16="http://schemas.microsoft.com/office/drawing/2014/main" id="{CEEB0842-0FC8-452A-BD40-5356A1B95EA8}"/>
              </a:ext>
            </a:extLst>
          </p:cNvPr>
          <p:cNvSpPr/>
          <p:nvPr/>
        </p:nvSpPr>
        <p:spPr>
          <a:xfrm>
            <a:off x="4433923" y="2641101"/>
            <a:ext cx="509189" cy="710382"/>
          </a:xfrm>
          <a:prstGeom prst="downArrow">
            <a:avLst/>
          </a:prstGeom>
          <a:solidFill>
            <a:srgbClr val="FF0000">
              <a:alpha val="5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BE02CD1-7212-46AE-A0F7-92540CEDCDCA}"/>
              </a:ext>
            </a:extLst>
          </p:cNvPr>
          <p:cNvSpPr txBox="1"/>
          <p:nvPr/>
        </p:nvSpPr>
        <p:spPr>
          <a:xfrm>
            <a:off x="254940" y="3371117"/>
            <a:ext cx="8867163" cy="454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/>
              <a:t>즉</a:t>
            </a:r>
            <a:r>
              <a:rPr lang="en-US" altLang="ko-KR" dirty="0"/>
              <a:t>, </a:t>
            </a:r>
            <a:r>
              <a:rPr lang="ko-KR" altLang="en-US" dirty="0"/>
              <a:t>현재 상황을 판단하여 규칙에 기반한 상태에서 최선의 수를 두는 것이 필요하다</a:t>
            </a:r>
            <a:r>
              <a:rPr lang="en-US" altLang="ko-KR" dirty="0"/>
              <a:t>.</a:t>
            </a:r>
            <a:endParaRPr lang="en-US" altLang="ko-KR" dirty="0">
              <a:effectLst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D662B13-19DD-4C85-9390-2E9C66FE8233}"/>
              </a:ext>
            </a:extLst>
          </p:cNvPr>
          <p:cNvSpPr txBox="1"/>
          <p:nvPr/>
        </p:nvSpPr>
        <p:spPr>
          <a:xfrm>
            <a:off x="1174313" y="3825409"/>
            <a:ext cx="7275547" cy="1112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dirty="0"/>
              <a:t>또한</a:t>
            </a:r>
            <a:r>
              <a:rPr lang="en-US" altLang="ko-KR" dirty="0"/>
              <a:t>, </a:t>
            </a:r>
            <a:r>
              <a:rPr lang="ko-KR" altLang="en-US" dirty="0"/>
              <a:t>내가 공격을 해야 할 때와 막아야 할 때의 규칙을 알아야 하고</a:t>
            </a:r>
            <a:endParaRPr lang="en-US" altLang="ko-KR" dirty="0"/>
          </a:p>
          <a:p>
            <a:pPr algn="ctr">
              <a:lnSpc>
                <a:spcPct val="200000"/>
              </a:lnSpc>
            </a:pPr>
            <a:r>
              <a:rPr lang="en-US" altLang="ko-KR" dirty="0"/>
              <a:t>5</a:t>
            </a:r>
            <a:r>
              <a:rPr lang="ko-KR" altLang="en-US" dirty="0"/>
              <a:t>개가 완성되면 게임이 끝났다는 것도 알아야한다</a:t>
            </a:r>
            <a:r>
              <a:rPr lang="en-US" altLang="ko-KR" dirty="0"/>
              <a:t>.</a:t>
            </a:r>
            <a:endParaRPr lang="en-US" altLang="ko-KR" dirty="0">
              <a:effectLst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60930F-5E69-468E-B926-9B647B9C7DBD}"/>
              </a:ext>
            </a:extLst>
          </p:cNvPr>
          <p:cNvSpPr txBox="1"/>
          <p:nvPr/>
        </p:nvSpPr>
        <p:spPr>
          <a:xfrm>
            <a:off x="899489" y="5192165"/>
            <a:ext cx="7578059" cy="12852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/>
              <a:t>그리고 더 나아가 </a:t>
            </a:r>
            <a:r>
              <a:rPr lang="en-US" altLang="ko-KR" dirty="0"/>
              <a:t>‘</a:t>
            </a:r>
            <a:r>
              <a:rPr lang="ko-KR" altLang="en-US" dirty="0"/>
              <a:t>규칙 기반</a:t>
            </a:r>
            <a:r>
              <a:rPr lang="en-US" altLang="ko-KR" dirty="0"/>
              <a:t>’</a:t>
            </a:r>
            <a:r>
              <a:rPr lang="ko-KR" altLang="en-US" dirty="0"/>
              <a:t>이 아닌 수를 내다보고 진행하는 </a:t>
            </a:r>
            <a:endParaRPr lang="en-US" altLang="ko-KR" dirty="0"/>
          </a:p>
          <a:p>
            <a:pPr algn="ctr">
              <a:lnSpc>
                <a:spcPct val="150000"/>
              </a:lnSpc>
            </a:pPr>
            <a:r>
              <a:rPr lang="en-US" altLang="ko-KR" dirty="0"/>
              <a:t>‘Search </a:t>
            </a:r>
            <a:r>
              <a:rPr lang="ko-KR" altLang="en-US" dirty="0"/>
              <a:t>기반</a:t>
            </a:r>
            <a:r>
              <a:rPr lang="en-US" altLang="ko-KR" dirty="0"/>
              <a:t>’</a:t>
            </a:r>
            <a:r>
              <a:rPr lang="ko-KR" altLang="en-US" dirty="0"/>
              <a:t>을 통해 앞의 수를 미리 내다보아 </a:t>
            </a:r>
            <a:endParaRPr lang="en-US" altLang="ko-KR" dirty="0"/>
          </a:p>
          <a:p>
            <a:pPr algn="ctr">
              <a:lnSpc>
                <a:spcPct val="150000"/>
              </a:lnSpc>
            </a:pPr>
            <a:r>
              <a:rPr lang="ko-KR" altLang="en-US" dirty="0"/>
              <a:t>가장 이기기 높은 가능성의 수를 찾는 능력이 필요하다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189437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>
            <a:blip r:embed="rId2"/>
            <a:stretch>
              <a:fillRect t="-30917" b="-996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 defTabSz="914365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 defTabSz="914365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251991" y="2966036"/>
            <a:ext cx="2742923" cy="1323435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lstStyle/>
          <a:p>
            <a:pPr algn="ctr" defTabSz="914365"/>
            <a:r>
              <a:rPr lang="ko-KR" altLang="en-US" sz="4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나눔고딕" panose="020D0604000000000000" pitchFamily="50" charset="-127"/>
              </a:rPr>
              <a:t>감사합니다</a:t>
            </a:r>
            <a:endParaRPr lang="en-US" altLang="ko-KR" sz="40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나눔고딕" panose="020D0604000000000000" pitchFamily="50" charset="-127"/>
            </a:endParaRPr>
          </a:p>
          <a:p>
            <a:pPr algn="ctr" defTabSz="914365"/>
            <a:r>
              <a:rPr lang="en-US" altLang="ko-KR" sz="4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나눔고딕" panose="020D0604000000000000" pitchFamily="50" charset="-127"/>
              </a:rPr>
              <a:t>Thank You</a:t>
            </a:r>
            <a:endParaRPr lang="ko-KR" altLang="en-US" sz="40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929402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>
            <a:extLst>
              <a:ext uri="{FF2B5EF4-FFF2-40B4-BE49-F238E27FC236}">
                <a16:creationId xmlns:a16="http://schemas.microsoft.com/office/drawing/2014/main" id="{3E4E974F-B053-4BDE-9824-7100F4BAEDD2}"/>
              </a:ext>
            </a:extLst>
          </p:cNvPr>
          <p:cNvSpPr/>
          <p:nvPr/>
        </p:nvSpPr>
        <p:spPr>
          <a:xfrm>
            <a:off x="0" y="4408643"/>
            <a:ext cx="4772940" cy="2530929"/>
          </a:xfrm>
          <a:prstGeom prst="rect">
            <a:avLst/>
          </a:prstGeom>
          <a:blipFill dpi="0" rotWithShape="1">
            <a:blip r:embed="rId2">
              <a:alphaModFix amt="17000"/>
            </a:blip>
            <a:srcRect/>
            <a:stretch>
              <a:fillRect/>
            </a:stretch>
          </a:blip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52" name="그룹 51"/>
          <p:cNvGrpSpPr/>
          <p:nvPr/>
        </p:nvGrpSpPr>
        <p:grpSpPr>
          <a:xfrm>
            <a:off x="4381012" y="3439646"/>
            <a:ext cx="4619992" cy="584775"/>
            <a:chOff x="3524241" y="3584171"/>
            <a:chExt cx="3904191" cy="584775"/>
          </a:xfrm>
        </p:grpSpPr>
        <p:sp>
          <p:nvSpPr>
            <p:cNvPr id="27" name="TextBox 26"/>
            <p:cNvSpPr txBox="1"/>
            <p:nvPr/>
          </p:nvSpPr>
          <p:spPr>
            <a:xfrm>
              <a:off x="4070013" y="3640178"/>
              <a:ext cx="335841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Rule based AI</a:t>
              </a:r>
              <a:endParaRPr lang="ko-KR" altLang="en-US" sz="2400" spc="-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3524241" y="3584171"/>
              <a:ext cx="614407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3200" b="1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1</a:t>
              </a:r>
            </a:p>
          </p:txBody>
        </p:sp>
        <p:sp>
          <p:nvSpPr>
            <p:cNvPr id="51" name="직사각형 50"/>
            <p:cNvSpPr/>
            <p:nvPr/>
          </p:nvSpPr>
          <p:spPr>
            <a:xfrm>
              <a:off x="3915478" y="3640603"/>
              <a:ext cx="99129" cy="382844"/>
            </a:xfrm>
            <a:prstGeom prst="rect">
              <a:avLst/>
            </a:prstGeom>
            <a:solidFill>
              <a:srgbClr val="B5E6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  <p:grpSp>
        <p:nvGrpSpPr>
          <p:cNvPr id="53" name="그룹 52"/>
          <p:cNvGrpSpPr/>
          <p:nvPr/>
        </p:nvGrpSpPr>
        <p:grpSpPr>
          <a:xfrm>
            <a:off x="4389913" y="4142183"/>
            <a:ext cx="3980029" cy="611634"/>
            <a:chOff x="4127519" y="3608130"/>
            <a:chExt cx="3980029" cy="611634"/>
          </a:xfrm>
        </p:grpSpPr>
        <p:sp>
          <p:nvSpPr>
            <p:cNvPr id="54" name="TextBox 53"/>
            <p:cNvSpPr txBox="1"/>
            <p:nvPr/>
          </p:nvSpPr>
          <p:spPr>
            <a:xfrm>
              <a:off x="4349412" y="3608130"/>
              <a:ext cx="3758136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endParaRPr lang="ko-KR" altLang="en-US" sz="2400" spc="-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4127519" y="3634989"/>
              <a:ext cx="614407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3200" b="1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2</a:t>
              </a:r>
            </a:p>
          </p:txBody>
        </p:sp>
      </p:grpSp>
      <p:grpSp>
        <p:nvGrpSpPr>
          <p:cNvPr id="57" name="그룹 56"/>
          <p:cNvGrpSpPr/>
          <p:nvPr/>
        </p:nvGrpSpPr>
        <p:grpSpPr>
          <a:xfrm>
            <a:off x="4398815" y="4101939"/>
            <a:ext cx="4128164" cy="1757532"/>
            <a:chOff x="4037320" y="2755148"/>
            <a:chExt cx="4128164" cy="1757532"/>
          </a:xfrm>
        </p:grpSpPr>
        <p:sp>
          <p:nvSpPr>
            <p:cNvPr id="58" name="TextBox 57"/>
            <p:cNvSpPr txBox="1"/>
            <p:nvPr/>
          </p:nvSpPr>
          <p:spPr>
            <a:xfrm>
              <a:off x="4616121" y="2755148"/>
              <a:ext cx="3549363" cy="156966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Rule based </a:t>
              </a:r>
              <a:r>
                <a:rPr lang="ko-KR" altLang="en-US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오목 </a:t>
              </a:r>
              <a:endParaRPr lang="en-US" altLang="ko-KR" sz="2400" spc="-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&amp; </a:t>
              </a:r>
              <a:r>
                <a:rPr lang="ko-KR" altLang="en-US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소스코드 </a:t>
              </a:r>
            </a:p>
            <a:p>
              <a:r>
                <a:rPr lang="ko-KR" altLang="en-US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 </a:t>
              </a: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4037320" y="3927905"/>
              <a:ext cx="596604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3200" b="1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3</a:t>
              </a:r>
            </a:p>
          </p:txBody>
        </p:sp>
      </p:grp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A089B039-AB60-44FC-98C6-6797DCA8F152}"/>
              </a:ext>
            </a:extLst>
          </p:cNvPr>
          <p:cNvSpPr/>
          <p:nvPr/>
        </p:nvSpPr>
        <p:spPr>
          <a:xfrm>
            <a:off x="29980" y="30639"/>
            <a:ext cx="3429000" cy="3695013"/>
          </a:xfrm>
          <a:prstGeom prst="rect">
            <a:avLst/>
          </a:prstGeom>
          <a:blipFill dpi="0" rotWithShape="1">
            <a:blip r:embed="rId3">
              <a:alphaModFix amt="31000"/>
            </a:blip>
            <a:srcRect/>
            <a:stretch>
              <a:fillRect/>
            </a:stretch>
          </a:blipFill>
          <a:ln>
            <a:noFill/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/>
          <p:cNvSpPr/>
          <p:nvPr/>
        </p:nvSpPr>
        <p:spPr>
          <a:xfrm>
            <a:off x="1078050" y="2181596"/>
            <a:ext cx="6846471" cy="447572"/>
          </a:xfrm>
          <a:prstGeom prst="rect">
            <a:avLst/>
          </a:prstGeom>
          <a:pattFill prst="wdUpDiag">
            <a:fgClr>
              <a:srgbClr val="4B4B4B"/>
            </a:fgClr>
            <a:bgClr>
              <a:schemeClr val="tx1">
                <a:lumMod val="75000"/>
                <a:lumOff val="2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발표 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주차 소 주제 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Rule based 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학습을 이용한 오목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958617" y="1371118"/>
            <a:ext cx="22330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b="1" spc="-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목차</a:t>
            </a:r>
            <a:endParaRPr lang="ko-KR" altLang="en-US" sz="4800" b="1" spc="-2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990815" y="5314525"/>
            <a:ext cx="354076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spc="-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현재 문제점 및 목표</a:t>
            </a: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0577622A-D1AC-4760-9FA0-1963277831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24522" y="0"/>
            <a:ext cx="1249457" cy="650685"/>
          </a:xfrm>
          <a:prstGeom prst="rect">
            <a:avLst/>
          </a:prstGeom>
        </p:spPr>
      </p:pic>
      <p:sp>
        <p:nvSpPr>
          <p:cNvPr id="31" name="직사각형 30">
            <a:extLst>
              <a:ext uri="{FF2B5EF4-FFF2-40B4-BE49-F238E27FC236}">
                <a16:creationId xmlns:a16="http://schemas.microsoft.com/office/drawing/2014/main" id="{F26F4210-A1F8-4EC3-8706-802845E90701}"/>
              </a:ext>
            </a:extLst>
          </p:cNvPr>
          <p:cNvSpPr/>
          <p:nvPr/>
        </p:nvSpPr>
        <p:spPr>
          <a:xfrm>
            <a:off x="4852145" y="4282334"/>
            <a:ext cx="117303" cy="382844"/>
          </a:xfrm>
          <a:prstGeom prst="rect">
            <a:avLst/>
          </a:prstGeom>
          <a:solidFill>
            <a:srgbClr val="B5E6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0692A0FD-B93E-44D7-BACC-C6D436E8EEF0}"/>
              </a:ext>
            </a:extLst>
          </p:cNvPr>
          <p:cNvSpPr/>
          <p:nvPr/>
        </p:nvSpPr>
        <p:spPr>
          <a:xfrm>
            <a:off x="4843978" y="5375661"/>
            <a:ext cx="117303" cy="382844"/>
          </a:xfrm>
          <a:prstGeom prst="rect">
            <a:avLst/>
          </a:prstGeom>
          <a:solidFill>
            <a:srgbClr val="B5E6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793764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/>
          <p:cNvSpPr/>
          <p:nvPr/>
        </p:nvSpPr>
        <p:spPr>
          <a:xfrm>
            <a:off x="601735" y="1091086"/>
            <a:ext cx="100140" cy="28656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/>
          <p:cNvSpPr/>
          <p:nvPr/>
        </p:nvSpPr>
        <p:spPr>
          <a:xfrm>
            <a:off x="726686" y="3241435"/>
            <a:ext cx="727554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 sz="1400" b="1" spc="-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09256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9064ED24-EA93-4F22-92A0-E1C92DA5AAD7}"/>
              </a:ext>
            </a:extLst>
          </p:cNvPr>
          <p:cNvGrpSpPr/>
          <p:nvPr/>
        </p:nvGrpSpPr>
        <p:grpSpPr>
          <a:xfrm>
            <a:off x="457606" y="312549"/>
            <a:ext cx="4872647" cy="584775"/>
            <a:chOff x="3543248" y="3462949"/>
            <a:chExt cx="4117700" cy="584775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7A24861-651F-47BB-8C32-D264ECFFAB5C}"/>
                </a:ext>
              </a:extLst>
            </p:cNvPr>
            <p:cNvSpPr txBox="1"/>
            <p:nvPr/>
          </p:nvSpPr>
          <p:spPr>
            <a:xfrm>
              <a:off x="4302529" y="3530947"/>
              <a:ext cx="335841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Rule based AI</a:t>
              </a:r>
              <a:endParaRPr lang="ko-KR" altLang="en-US" sz="2400" spc="-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C970203-90A7-4DA8-A348-BDE5756A224F}"/>
                </a:ext>
              </a:extLst>
            </p:cNvPr>
            <p:cNvSpPr txBox="1"/>
            <p:nvPr/>
          </p:nvSpPr>
          <p:spPr>
            <a:xfrm>
              <a:off x="3543248" y="3462949"/>
              <a:ext cx="614407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3200" b="1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1</a:t>
              </a: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98835532-0ED6-41FE-8DAF-722537174C1C}"/>
                </a:ext>
              </a:extLst>
            </p:cNvPr>
            <p:cNvSpPr/>
            <p:nvPr/>
          </p:nvSpPr>
          <p:spPr>
            <a:xfrm>
              <a:off x="4049782" y="3580899"/>
              <a:ext cx="99129" cy="382844"/>
            </a:xfrm>
            <a:prstGeom prst="rect">
              <a:avLst/>
            </a:prstGeom>
            <a:solidFill>
              <a:srgbClr val="B5E6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7A156745-49ED-45E7-BF0D-5761EB7FCC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0786" y="1377646"/>
            <a:ext cx="6287346" cy="288131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3E5AB4B-8536-4F7A-8BBB-286D0D21084F}"/>
              </a:ext>
            </a:extLst>
          </p:cNvPr>
          <p:cNvSpPr txBox="1"/>
          <p:nvPr/>
        </p:nvSpPr>
        <p:spPr>
          <a:xfrm>
            <a:off x="1115661" y="4411176"/>
            <a:ext cx="6920917" cy="24468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50000"/>
              </a:lnSpc>
            </a:pPr>
            <a:r>
              <a:rPr lang="en-US" altLang="ko-KR" b="1" dirty="0"/>
              <a:t>Rule based AI</a:t>
            </a:r>
            <a:r>
              <a:rPr lang="ko-KR" altLang="en-US" dirty="0"/>
              <a:t>은 직역하면 규칙기반</a:t>
            </a:r>
          </a:p>
          <a:p>
            <a:pPr algn="ctr">
              <a:lnSpc>
                <a:spcPct val="250000"/>
              </a:lnSpc>
            </a:pPr>
            <a:r>
              <a:rPr lang="ko-KR" altLang="en-US" dirty="0"/>
              <a:t>무언가를 할 때 지켜야할 규칙들을 그대로 컴퓨터에 구현하여</a:t>
            </a:r>
          </a:p>
          <a:p>
            <a:pPr algn="ctr">
              <a:lnSpc>
                <a:spcPct val="250000"/>
              </a:lnSpc>
            </a:pPr>
            <a:r>
              <a:rPr lang="ko-KR" altLang="en-US" dirty="0"/>
              <a:t>컴퓨터가 이 규칙들에 따라 판단을 하는 시스템</a:t>
            </a:r>
            <a:endParaRPr lang="en-US" altLang="ko-KR" dirty="0"/>
          </a:p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647909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직사각형 35"/>
          <p:cNvSpPr/>
          <p:nvPr/>
        </p:nvSpPr>
        <p:spPr>
          <a:xfrm>
            <a:off x="701875" y="5760045"/>
            <a:ext cx="727554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 sz="1400" b="1" spc="-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09256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9064ED24-EA93-4F22-92A0-E1C92DA5AAD7}"/>
              </a:ext>
            </a:extLst>
          </p:cNvPr>
          <p:cNvGrpSpPr/>
          <p:nvPr/>
        </p:nvGrpSpPr>
        <p:grpSpPr>
          <a:xfrm>
            <a:off x="457606" y="312549"/>
            <a:ext cx="4872647" cy="584775"/>
            <a:chOff x="3543248" y="3462949"/>
            <a:chExt cx="4117700" cy="584775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7A24861-651F-47BB-8C32-D264ECFFAB5C}"/>
                </a:ext>
              </a:extLst>
            </p:cNvPr>
            <p:cNvSpPr txBox="1"/>
            <p:nvPr/>
          </p:nvSpPr>
          <p:spPr>
            <a:xfrm>
              <a:off x="4302529" y="3530947"/>
              <a:ext cx="335841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Rule based </a:t>
              </a:r>
              <a:r>
                <a:rPr lang="ko-KR" altLang="en-US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오목 </a:t>
              </a:r>
              <a:r>
                <a:rPr lang="en-US" altLang="ko-KR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&amp; </a:t>
              </a:r>
              <a:r>
                <a:rPr lang="ko-KR" altLang="en-US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소스코드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C970203-90A7-4DA8-A348-BDE5756A224F}"/>
                </a:ext>
              </a:extLst>
            </p:cNvPr>
            <p:cNvSpPr txBox="1"/>
            <p:nvPr/>
          </p:nvSpPr>
          <p:spPr>
            <a:xfrm>
              <a:off x="3543248" y="3462949"/>
              <a:ext cx="614407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3200" b="1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2</a:t>
              </a: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98835532-0ED6-41FE-8DAF-722537174C1C}"/>
                </a:ext>
              </a:extLst>
            </p:cNvPr>
            <p:cNvSpPr/>
            <p:nvPr/>
          </p:nvSpPr>
          <p:spPr>
            <a:xfrm>
              <a:off x="4049782" y="3580899"/>
              <a:ext cx="99129" cy="382844"/>
            </a:xfrm>
            <a:prstGeom prst="rect">
              <a:avLst/>
            </a:prstGeom>
            <a:solidFill>
              <a:srgbClr val="B5E6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0E8221B9-4F20-4DB0-BE04-02AEEC15093E}"/>
              </a:ext>
            </a:extLst>
          </p:cNvPr>
          <p:cNvSpPr txBox="1"/>
          <p:nvPr/>
        </p:nvSpPr>
        <p:spPr>
          <a:xfrm>
            <a:off x="1530968" y="4706857"/>
            <a:ext cx="2554169" cy="177059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9412C3B-8438-4487-AF01-C83F42703830}"/>
              </a:ext>
            </a:extLst>
          </p:cNvPr>
          <p:cNvSpPr txBox="1"/>
          <p:nvPr/>
        </p:nvSpPr>
        <p:spPr>
          <a:xfrm>
            <a:off x="1367403" y="4576491"/>
            <a:ext cx="6409189" cy="203132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dirty="0"/>
              <a:t>익히 알겠지만 오목을 이기기 위한 방법</a:t>
            </a:r>
          </a:p>
          <a:p>
            <a:pPr algn="ctr">
              <a:lnSpc>
                <a:spcPct val="200000"/>
              </a:lnSpc>
            </a:pPr>
            <a:r>
              <a:rPr lang="en-US" altLang="ko-KR" dirty="0"/>
              <a:t>1. </a:t>
            </a:r>
            <a:r>
              <a:rPr lang="ko-KR" altLang="en-US" dirty="0"/>
              <a:t>상대방의 말이 </a:t>
            </a:r>
            <a:r>
              <a:rPr lang="en-US" altLang="ko-KR" dirty="0"/>
              <a:t>5</a:t>
            </a:r>
            <a:r>
              <a:rPr lang="ko-KR" altLang="en-US" dirty="0"/>
              <a:t>개가 이어지지 않도록 한다</a:t>
            </a:r>
            <a:r>
              <a:rPr lang="en-US" altLang="ko-KR" dirty="0"/>
              <a:t>.</a:t>
            </a:r>
          </a:p>
          <a:p>
            <a:pPr algn="ctr">
              <a:lnSpc>
                <a:spcPct val="200000"/>
              </a:lnSpc>
            </a:pPr>
            <a:r>
              <a:rPr lang="en-US" altLang="ko-KR" dirty="0"/>
              <a:t>2. </a:t>
            </a:r>
            <a:r>
              <a:rPr lang="ko-KR" altLang="en-US" dirty="0"/>
              <a:t>나의 말이 </a:t>
            </a:r>
            <a:r>
              <a:rPr lang="en-US" altLang="ko-KR" dirty="0"/>
              <a:t>5</a:t>
            </a:r>
            <a:r>
              <a:rPr lang="ko-KR" altLang="en-US" dirty="0"/>
              <a:t>개가 이어지도록 만든다</a:t>
            </a:r>
          </a:p>
          <a:p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F18AAD65-9DB0-4965-B7CE-D35DCB6D73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8308" y="3276587"/>
            <a:ext cx="2487384" cy="30482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B5D7B7E3-55EB-4422-A6E9-1CDCF8F76E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8459" y="1169527"/>
            <a:ext cx="3267075" cy="327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2143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직사각형 35"/>
          <p:cNvSpPr/>
          <p:nvPr/>
        </p:nvSpPr>
        <p:spPr>
          <a:xfrm>
            <a:off x="701875" y="5760045"/>
            <a:ext cx="727554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 sz="1400" b="1" spc="-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09256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9064ED24-EA93-4F22-92A0-E1C92DA5AAD7}"/>
              </a:ext>
            </a:extLst>
          </p:cNvPr>
          <p:cNvGrpSpPr/>
          <p:nvPr/>
        </p:nvGrpSpPr>
        <p:grpSpPr>
          <a:xfrm>
            <a:off x="457606" y="312549"/>
            <a:ext cx="4872647" cy="584775"/>
            <a:chOff x="3543248" y="3462949"/>
            <a:chExt cx="4117700" cy="584775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7A24861-651F-47BB-8C32-D264ECFFAB5C}"/>
                </a:ext>
              </a:extLst>
            </p:cNvPr>
            <p:cNvSpPr txBox="1"/>
            <p:nvPr/>
          </p:nvSpPr>
          <p:spPr>
            <a:xfrm>
              <a:off x="4302529" y="3530947"/>
              <a:ext cx="335841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Rule based </a:t>
              </a:r>
              <a:r>
                <a:rPr lang="ko-KR" altLang="en-US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오목 </a:t>
              </a:r>
              <a:r>
                <a:rPr lang="en-US" altLang="ko-KR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&amp; </a:t>
              </a:r>
              <a:r>
                <a:rPr lang="ko-KR" altLang="en-US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소스코드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C970203-90A7-4DA8-A348-BDE5756A224F}"/>
                </a:ext>
              </a:extLst>
            </p:cNvPr>
            <p:cNvSpPr txBox="1"/>
            <p:nvPr/>
          </p:nvSpPr>
          <p:spPr>
            <a:xfrm>
              <a:off x="3543248" y="3462949"/>
              <a:ext cx="614407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3200" b="1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2</a:t>
              </a: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98835532-0ED6-41FE-8DAF-722537174C1C}"/>
                </a:ext>
              </a:extLst>
            </p:cNvPr>
            <p:cNvSpPr/>
            <p:nvPr/>
          </p:nvSpPr>
          <p:spPr>
            <a:xfrm>
              <a:off x="4049782" y="3580899"/>
              <a:ext cx="99129" cy="382844"/>
            </a:xfrm>
            <a:prstGeom prst="rect">
              <a:avLst/>
            </a:prstGeom>
            <a:solidFill>
              <a:srgbClr val="B5E6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F9412C3B-8438-4487-AF01-C83F42703830}"/>
              </a:ext>
            </a:extLst>
          </p:cNvPr>
          <p:cNvSpPr txBox="1"/>
          <p:nvPr/>
        </p:nvSpPr>
        <p:spPr>
          <a:xfrm>
            <a:off x="1568233" y="1265694"/>
            <a:ext cx="6409189" cy="277415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dirty="0"/>
              <a:t>우선 가장 중요한 규칙을 가장 먼저 구현</a:t>
            </a:r>
            <a:endParaRPr lang="en-US" altLang="ko-KR" dirty="0"/>
          </a:p>
          <a:p>
            <a:pPr algn="ctr">
              <a:lnSpc>
                <a:spcPct val="200000"/>
              </a:lnSpc>
            </a:pPr>
            <a:r>
              <a:rPr lang="en-US" altLang="ko-KR" dirty="0"/>
              <a:t>“</a:t>
            </a:r>
            <a:r>
              <a:rPr lang="ko-KR" altLang="en-US" dirty="0"/>
              <a:t>상대의 돌이 </a:t>
            </a:r>
            <a:r>
              <a:rPr lang="en-US" altLang="ko-KR" dirty="0"/>
              <a:t>3</a:t>
            </a:r>
            <a:r>
              <a:rPr lang="ko-KR" altLang="en-US" dirty="0"/>
              <a:t>개가 이어져 있으면 반드시 한쪽을 막아라</a:t>
            </a:r>
            <a:r>
              <a:rPr lang="en-US" altLang="ko-KR" dirty="0"/>
              <a:t>”</a:t>
            </a:r>
            <a:endParaRPr lang="ko-KR" altLang="en-US" dirty="0"/>
          </a:p>
          <a:p>
            <a:pPr algn="ctr">
              <a:lnSpc>
                <a:spcPct val="200000"/>
              </a:lnSpc>
            </a:pPr>
            <a:r>
              <a:rPr lang="ko-KR" altLang="en-US" dirty="0"/>
              <a:t>이 규칙을 지키지 않는다면 오목에서 반드시 지기 때문</a:t>
            </a:r>
            <a:r>
              <a:rPr lang="en-US" altLang="ko-KR" dirty="0"/>
              <a:t>!</a:t>
            </a:r>
          </a:p>
          <a:p>
            <a:pPr algn="ctr">
              <a:lnSpc>
                <a:spcPct val="200000"/>
              </a:lnSpc>
            </a:pPr>
            <a:r>
              <a:rPr lang="ko-KR" altLang="en-US" dirty="0"/>
              <a:t>그렇다면 이 규칙은 프로그래밍으로 어떻게 구현</a:t>
            </a:r>
            <a:r>
              <a:rPr lang="en-US" altLang="ko-KR" dirty="0"/>
              <a:t>?</a:t>
            </a:r>
          </a:p>
          <a:p>
            <a:pPr>
              <a:lnSpc>
                <a:spcPct val="200000"/>
              </a:lnSpc>
            </a:pPr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08B97C41-7F23-4ECB-A186-87A4DD038456}"/>
              </a:ext>
            </a:extLst>
          </p:cNvPr>
          <p:cNvGrpSpPr/>
          <p:nvPr/>
        </p:nvGrpSpPr>
        <p:grpSpPr>
          <a:xfrm>
            <a:off x="821133" y="4024444"/>
            <a:ext cx="6738468" cy="2222474"/>
            <a:chOff x="578840" y="4051912"/>
            <a:chExt cx="6738468" cy="2222474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E8221B9-4F20-4DB0-BE04-02AEEC15093E}"/>
                </a:ext>
              </a:extLst>
            </p:cNvPr>
            <p:cNvSpPr txBox="1"/>
            <p:nvPr/>
          </p:nvSpPr>
          <p:spPr>
            <a:xfrm>
              <a:off x="1826692" y="4051912"/>
              <a:ext cx="5490616" cy="92333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여러 방법이 존재하지만 가장 간단한 방법</a:t>
              </a:r>
              <a:r>
                <a:rPr lang="en-US" altLang="ko-KR" dirty="0"/>
                <a:t>!</a:t>
              </a:r>
            </a:p>
            <a:p>
              <a:pPr algn="ctr"/>
              <a:endParaRPr lang="en-US" altLang="ko-KR" dirty="0"/>
            </a:p>
            <a:p>
              <a:pPr algn="ctr"/>
              <a:r>
                <a:rPr lang="en-US" altLang="ko-KR" dirty="0"/>
                <a:t>IF</a:t>
              </a:r>
              <a:r>
                <a:rPr lang="ko-KR" altLang="en-US" dirty="0"/>
                <a:t>문을 사용하자</a:t>
              </a:r>
              <a:r>
                <a:rPr lang="en-US" altLang="ko-KR" dirty="0"/>
                <a:t>!</a:t>
              </a:r>
              <a:endParaRPr lang="ko-KR" altLang="en-US" dirty="0"/>
            </a:p>
          </p:txBody>
        </p:sp>
        <p:sp>
          <p:nvSpPr>
            <p:cNvPr id="3" name="화살표: 오른쪽 2">
              <a:extLst>
                <a:ext uri="{FF2B5EF4-FFF2-40B4-BE49-F238E27FC236}">
                  <a16:creationId xmlns:a16="http://schemas.microsoft.com/office/drawing/2014/main" id="{242930A0-54EA-4723-9477-F1DCF9BA129D}"/>
                </a:ext>
              </a:extLst>
            </p:cNvPr>
            <p:cNvSpPr/>
            <p:nvPr/>
          </p:nvSpPr>
          <p:spPr>
            <a:xfrm>
              <a:off x="578840" y="4761969"/>
              <a:ext cx="952128" cy="699264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06000867-8B2E-4116-84BF-35E9F8E7163B}"/>
                </a:ext>
              </a:extLst>
            </p:cNvPr>
            <p:cNvSpPr/>
            <p:nvPr/>
          </p:nvSpPr>
          <p:spPr>
            <a:xfrm>
              <a:off x="2171694" y="5111601"/>
              <a:ext cx="4800611" cy="1162785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/>
            </a:p>
            <a:p>
              <a:pPr algn="ctr"/>
              <a:r>
                <a:rPr lang="en-US" altLang="ko-KR" dirty="0"/>
                <a:t>If(</a:t>
              </a:r>
              <a:r>
                <a:rPr lang="ko-KR" altLang="en-US" dirty="0"/>
                <a:t>상대방의 말이 </a:t>
              </a:r>
              <a:r>
                <a:rPr lang="en-US" altLang="ko-KR" dirty="0"/>
                <a:t>3</a:t>
              </a:r>
              <a:r>
                <a:rPr lang="ko-KR" altLang="en-US" dirty="0"/>
                <a:t>개가 일렬로 있다면</a:t>
              </a:r>
              <a:r>
                <a:rPr lang="en-US" altLang="ko-KR" dirty="0"/>
                <a:t>);</a:t>
              </a:r>
            </a:p>
            <a:p>
              <a:pPr algn="ctr"/>
              <a:r>
                <a:rPr lang="en-US" altLang="ko-KR" dirty="0"/>
                <a:t>Then</a:t>
              </a:r>
              <a:r>
                <a:rPr lang="ko-KR" altLang="en-US" dirty="0"/>
                <a:t> 한쪽을 막아라</a:t>
              </a:r>
            </a:p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631637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직사각형 35"/>
          <p:cNvSpPr/>
          <p:nvPr/>
        </p:nvSpPr>
        <p:spPr>
          <a:xfrm>
            <a:off x="701875" y="5760045"/>
            <a:ext cx="727554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 sz="1400" b="1" spc="-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09256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9064ED24-EA93-4F22-92A0-E1C92DA5AAD7}"/>
              </a:ext>
            </a:extLst>
          </p:cNvPr>
          <p:cNvGrpSpPr/>
          <p:nvPr/>
        </p:nvGrpSpPr>
        <p:grpSpPr>
          <a:xfrm>
            <a:off x="457606" y="312549"/>
            <a:ext cx="4872647" cy="584775"/>
            <a:chOff x="3543248" y="3462949"/>
            <a:chExt cx="4117700" cy="584775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7A24861-651F-47BB-8C32-D264ECFFAB5C}"/>
                </a:ext>
              </a:extLst>
            </p:cNvPr>
            <p:cNvSpPr txBox="1"/>
            <p:nvPr/>
          </p:nvSpPr>
          <p:spPr>
            <a:xfrm>
              <a:off x="4302529" y="3530947"/>
              <a:ext cx="335841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Rule based </a:t>
              </a:r>
              <a:r>
                <a:rPr lang="ko-KR" altLang="en-US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오목 </a:t>
              </a:r>
              <a:r>
                <a:rPr lang="en-US" altLang="ko-KR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&amp; </a:t>
              </a:r>
              <a:r>
                <a:rPr lang="ko-KR" altLang="en-US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소스코드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C970203-90A7-4DA8-A348-BDE5756A224F}"/>
                </a:ext>
              </a:extLst>
            </p:cNvPr>
            <p:cNvSpPr txBox="1"/>
            <p:nvPr/>
          </p:nvSpPr>
          <p:spPr>
            <a:xfrm>
              <a:off x="3543248" y="3462949"/>
              <a:ext cx="614407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3200" b="1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2</a:t>
              </a: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98835532-0ED6-41FE-8DAF-722537174C1C}"/>
                </a:ext>
              </a:extLst>
            </p:cNvPr>
            <p:cNvSpPr/>
            <p:nvPr/>
          </p:nvSpPr>
          <p:spPr>
            <a:xfrm>
              <a:off x="4049782" y="3580899"/>
              <a:ext cx="99129" cy="382844"/>
            </a:xfrm>
            <a:prstGeom prst="rect">
              <a:avLst/>
            </a:prstGeom>
            <a:solidFill>
              <a:srgbClr val="B5E6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F9412C3B-8438-4487-AF01-C83F42703830}"/>
              </a:ext>
            </a:extLst>
          </p:cNvPr>
          <p:cNvSpPr txBox="1"/>
          <p:nvPr/>
        </p:nvSpPr>
        <p:spPr>
          <a:xfrm>
            <a:off x="1428924" y="4637840"/>
            <a:ext cx="6409189" cy="111216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dirty="0"/>
              <a:t>앞에서 가정한 것처럼 이렇게 상대의 돌이 놓여 있다면</a:t>
            </a:r>
            <a:endParaRPr lang="en-US" altLang="ko-KR" dirty="0"/>
          </a:p>
          <a:p>
            <a:pPr algn="ctr">
              <a:lnSpc>
                <a:spcPct val="200000"/>
              </a:lnSpc>
            </a:pPr>
            <a:r>
              <a:rPr lang="ko-KR" altLang="en-US" dirty="0"/>
              <a:t>여기서 막아야 할 곳</a:t>
            </a:r>
            <a:r>
              <a:rPr lang="en-US" altLang="ko-KR" dirty="0"/>
              <a:t>?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F2B116F-BAEF-4DF2-B2FE-2DDA552770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4142" y="1329656"/>
            <a:ext cx="3257877" cy="3238012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CB402DEB-0F68-4885-BBAE-BCE66249FF9E}"/>
              </a:ext>
            </a:extLst>
          </p:cNvPr>
          <p:cNvGrpSpPr/>
          <p:nvPr/>
        </p:nvGrpSpPr>
        <p:grpSpPr>
          <a:xfrm>
            <a:off x="1551963" y="2444652"/>
            <a:ext cx="6040074" cy="4085088"/>
            <a:chOff x="1551963" y="2444652"/>
            <a:chExt cx="6040074" cy="4085088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D4EB01C3-B0D0-4537-A099-847B991D0F6C}"/>
                </a:ext>
              </a:extLst>
            </p:cNvPr>
            <p:cNvGrpSpPr/>
            <p:nvPr/>
          </p:nvGrpSpPr>
          <p:grpSpPr>
            <a:xfrm>
              <a:off x="3972186" y="2444652"/>
              <a:ext cx="935374" cy="984348"/>
              <a:chOff x="3972186" y="2444652"/>
              <a:chExt cx="935374" cy="984348"/>
            </a:xfrm>
          </p:grpSpPr>
          <p:sp>
            <p:nvSpPr>
              <p:cNvPr id="16" name="타원 15">
                <a:extLst>
                  <a:ext uri="{FF2B5EF4-FFF2-40B4-BE49-F238E27FC236}">
                    <a16:creationId xmlns:a16="http://schemas.microsoft.com/office/drawing/2014/main" id="{E2C6A3DA-8D9E-47C9-BC6B-F7E7D4E3A204}"/>
                  </a:ext>
                </a:extLst>
              </p:cNvPr>
              <p:cNvSpPr/>
              <p:nvPr/>
            </p:nvSpPr>
            <p:spPr>
              <a:xfrm>
                <a:off x="4633519" y="3139540"/>
                <a:ext cx="274041" cy="289460"/>
              </a:xfrm>
              <a:prstGeom prst="ellipse">
                <a:avLst/>
              </a:prstGeom>
              <a:solidFill>
                <a:srgbClr val="FF0000">
                  <a:alpha val="61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id="{1FADA828-9213-493D-967C-CC2890D3220D}"/>
                  </a:ext>
                </a:extLst>
              </p:cNvPr>
              <p:cNvSpPr/>
              <p:nvPr/>
            </p:nvSpPr>
            <p:spPr>
              <a:xfrm>
                <a:off x="3972186" y="2444652"/>
                <a:ext cx="274041" cy="289460"/>
              </a:xfrm>
              <a:prstGeom prst="ellipse">
                <a:avLst/>
              </a:prstGeom>
              <a:solidFill>
                <a:srgbClr val="FF0000">
                  <a:alpha val="61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7F7320F-5DC2-4D50-A7F3-076863D3F000}"/>
                </a:ext>
              </a:extLst>
            </p:cNvPr>
            <p:cNvSpPr txBox="1"/>
            <p:nvPr/>
          </p:nvSpPr>
          <p:spPr>
            <a:xfrm>
              <a:off x="1551963" y="5883409"/>
              <a:ext cx="604007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그렇다면 컴퓨터에게 이 상황을 어떻게 알려줘야 하는가</a:t>
              </a:r>
              <a:r>
                <a:rPr lang="en-US" altLang="ko-KR" dirty="0"/>
                <a:t>?</a:t>
              </a:r>
            </a:p>
            <a:p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959538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직사각형 35"/>
          <p:cNvSpPr/>
          <p:nvPr/>
        </p:nvSpPr>
        <p:spPr>
          <a:xfrm>
            <a:off x="701875" y="5760045"/>
            <a:ext cx="727554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 sz="1400" b="1" spc="-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09256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9064ED24-EA93-4F22-92A0-E1C92DA5AAD7}"/>
              </a:ext>
            </a:extLst>
          </p:cNvPr>
          <p:cNvGrpSpPr/>
          <p:nvPr/>
        </p:nvGrpSpPr>
        <p:grpSpPr>
          <a:xfrm>
            <a:off x="457606" y="312549"/>
            <a:ext cx="4872647" cy="584775"/>
            <a:chOff x="3543248" y="3462949"/>
            <a:chExt cx="4117700" cy="584775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7A24861-651F-47BB-8C32-D264ECFFAB5C}"/>
                </a:ext>
              </a:extLst>
            </p:cNvPr>
            <p:cNvSpPr txBox="1"/>
            <p:nvPr/>
          </p:nvSpPr>
          <p:spPr>
            <a:xfrm>
              <a:off x="4302529" y="3530947"/>
              <a:ext cx="335841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Rule based </a:t>
              </a:r>
              <a:r>
                <a:rPr lang="ko-KR" altLang="en-US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오목 </a:t>
              </a:r>
              <a:r>
                <a:rPr lang="en-US" altLang="ko-KR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&amp; </a:t>
              </a:r>
              <a:r>
                <a:rPr lang="ko-KR" altLang="en-US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소스코드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C970203-90A7-4DA8-A348-BDE5756A224F}"/>
                </a:ext>
              </a:extLst>
            </p:cNvPr>
            <p:cNvSpPr txBox="1"/>
            <p:nvPr/>
          </p:nvSpPr>
          <p:spPr>
            <a:xfrm>
              <a:off x="3543248" y="3462949"/>
              <a:ext cx="614407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3200" b="1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2</a:t>
              </a: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98835532-0ED6-41FE-8DAF-722537174C1C}"/>
                </a:ext>
              </a:extLst>
            </p:cNvPr>
            <p:cNvSpPr/>
            <p:nvPr/>
          </p:nvSpPr>
          <p:spPr>
            <a:xfrm>
              <a:off x="4049782" y="3580899"/>
              <a:ext cx="99129" cy="382844"/>
            </a:xfrm>
            <a:prstGeom prst="rect">
              <a:avLst/>
            </a:prstGeom>
            <a:solidFill>
              <a:srgbClr val="B5E6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F9412C3B-8438-4487-AF01-C83F42703830}"/>
              </a:ext>
            </a:extLst>
          </p:cNvPr>
          <p:cNvSpPr txBox="1"/>
          <p:nvPr/>
        </p:nvSpPr>
        <p:spPr>
          <a:xfrm>
            <a:off x="1953167" y="4476809"/>
            <a:ext cx="5382792" cy="215860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dirty="0"/>
              <a:t>우선 </a:t>
            </a:r>
            <a:r>
              <a:rPr lang="en-US" altLang="ko-KR" dirty="0"/>
              <a:t>List</a:t>
            </a:r>
            <a:r>
              <a:rPr lang="ko-KR" altLang="en-US" dirty="0"/>
              <a:t>를 사용하여 판을 구현</a:t>
            </a:r>
            <a:endParaRPr lang="en-US" altLang="ko-KR" dirty="0"/>
          </a:p>
          <a:p>
            <a:pPr algn="ctr">
              <a:lnSpc>
                <a:spcPct val="200000"/>
              </a:lnSpc>
            </a:pPr>
            <a:r>
              <a:rPr lang="en-US" altLang="ko-KR" sz="1600" dirty="0"/>
              <a:t>Board = [[0 for x in range(0,19) for y in range(0,19)</a:t>
            </a:r>
          </a:p>
          <a:p>
            <a:pPr algn="ctr">
              <a:lnSpc>
                <a:spcPct val="200000"/>
              </a:lnSpc>
            </a:pPr>
            <a:r>
              <a:rPr lang="ko-KR" altLang="en-US" dirty="0"/>
              <a:t>이는 </a:t>
            </a:r>
            <a:r>
              <a:rPr lang="en-US" altLang="ko-KR" dirty="0"/>
              <a:t>for</a:t>
            </a:r>
            <a:r>
              <a:rPr lang="ko-KR" altLang="en-US" dirty="0"/>
              <a:t>문 두개로 모든 자리에 </a:t>
            </a:r>
            <a:r>
              <a:rPr lang="en-US" altLang="ko-KR" dirty="0"/>
              <a:t>0</a:t>
            </a:r>
            <a:r>
              <a:rPr lang="ko-KR" altLang="en-US" dirty="0"/>
              <a:t>을 넣어주는 것</a:t>
            </a:r>
            <a:endParaRPr lang="en-US" altLang="ko-KR" dirty="0"/>
          </a:p>
          <a:p>
            <a:pPr algn="ctr">
              <a:lnSpc>
                <a:spcPct val="200000"/>
              </a:lnSpc>
            </a:pPr>
            <a:r>
              <a:rPr lang="ko-KR" altLang="en-US" dirty="0"/>
              <a:t>즉</a:t>
            </a:r>
            <a:r>
              <a:rPr lang="en-US" altLang="ko-KR" dirty="0"/>
              <a:t>, </a:t>
            </a:r>
            <a:r>
              <a:rPr lang="ko-KR" altLang="en-US" dirty="0"/>
              <a:t>현재 모든 자리가 다른 말 없이 </a:t>
            </a:r>
            <a:r>
              <a:rPr lang="ko-KR" altLang="en-US" dirty="0" err="1"/>
              <a:t>비어있다는</a:t>
            </a:r>
            <a:r>
              <a:rPr lang="ko-KR" altLang="en-US" dirty="0"/>
              <a:t> 것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3E0ACA7-47AF-44B7-9947-62ABF2D345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8643" y="1182848"/>
            <a:ext cx="4152550" cy="3142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49261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직사각형 35"/>
          <p:cNvSpPr/>
          <p:nvPr/>
        </p:nvSpPr>
        <p:spPr>
          <a:xfrm>
            <a:off x="701875" y="5760045"/>
            <a:ext cx="727554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 sz="1400" b="1" spc="-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09256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9064ED24-EA93-4F22-92A0-E1C92DA5AAD7}"/>
              </a:ext>
            </a:extLst>
          </p:cNvPr>
          <p:cNvGrpSpPr/>
          <p:nvPr/>
        </p:nvGrpSpPr>
        <p:grpSpPr>
          <a:xfrm>
            <a:off x="457606" y="312549"/>
            <a:ext cx="4872647" cy="584775"/>
            <a:chOff x="3543248" y="3462949"/>
            <a:chExt cx="4117700" cy="584775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7A24861-651F-47BB-8C32-D264ECFFAB5C}"/>
                </a:ext>
              </a:extLst>
            </p:cNvPr>
            <p:cNvSpPr txBox="1"/>
            <p:nvPr/>
          </p:nvSpPr>
          <p:spPr>
            <a:xfrm>
              <a:off x="4302529" y="3530947"/>
              <a:ext cx="335841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Rule based </a:t>
              </a:r>
              <a:r>
                <a:rPr lang="ko-KR" altLang="en-US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오목 </a:t>
              </a:r>
              <a:r>
                <a:rPr lang="en-US" altLang="ko-KR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&amp; </a:t>
              </a:r>
              <a:r>
                <a:rPr lang="ko-KR" altLang="en-US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소스코드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C970203-90A7-4DA8-A348-BDE5756A224F}"/>
                </a:ext>
              </a:extLst>
            </p:cNvPr>
            <p:cNvSpPr txBox="1"/>
            <p:nvPr/>
          </p:nvSpPr>
          <p:spPr>
            <a:xfrm>
              <a:off x="3543248" y="3462949"/>
              <a:ext cx="614407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3200" b="1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2</a:t>
              </a: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98835532-0ED6-41FE-8DAF-722537174C1C}"/>
                </a:ext>
              </a:extLst>
            </p:cNvPr>
            <p:cNvSpPr/>
            <p:nvPr/>
          </p:nvSpPr>
          <p:spPr>
            <a:xfrm>
              <a:off x="4049782" y="3580899"/>
              <a:ext cx="99129" cy="382844"/>
            </a:xfrm>
            <a:prstGeom prst="rect">
              <a:avLst/>
            </a:prstGeom>
            <a:solidFill>
              <a:srgbClr val="B5E6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B3E0ACA7-47AF-44B7-9947-62ABF2D345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1738" y="1420890"/>
            <a:ext cx="5682071" cy="265616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4961F51-8AA8-47EF-BEC2-EA5E8C432315}"/>
              </a:ext>
            </a:extLst>
          </p:cNvPr>
          <p:cNvSpPr txBox="1"/>
          <p:nvPr/>
        </p:nvSpPr>
        <p:spPr>
          <a:xfrm>
            <a:off x="1831739" y="4499116"/>
            <a:ext cx="5682071" cy="2220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dirty="0"/>
              <a:t>그리고 우리의 말을 </a:t>
            </a:r>
            <a:r>
              <a:rPr lang="en-US" altLang="ko-KR" dirty="0"/>
              <a:t>1, </a:t>
            </a:r>
            <a:r>
              <a:rPr lang="ko-KR" altLang="en-US" dirty="0"/>
              <a:t>상대방 말을 </a:t>
            </a:r>
            <a:r>
              <a:rPr lang="en-US" altLang="ko-KR" dirty="0"/>
              <a:t>2</a:t>
            </a:r>
            <a:r>
              <a:rPr lang="ko-KR" altLang="en-US" dirty="0"/>
              <a:t>로 정하여</a:t>
            </a:r>
          </a:p>
          <a:p>
            <a:pPr algn="ctr">
              <a:lnSpc>
                <a:spcPct val="200000"/>
              </a:lnSpc>
            </a:pPr>
            <a:r>
              <a:rPr lang="ko-KR" altLang="en-US" dirty="0"/>
              <a:t>만일 해당자리에 </a:t>
            </a:r>
            <a:r>
              <a:rPr lang="en-US" altLang="ko-KR" dirty="0"/>
              <a:t>0</a:t>
            </a:r>
            <a:r>
              <a:rPr lang="ko-KR" altLang="en-US" dirty="0"/>
              <a:t>대신 </a:t>
            </a:r>
            <a:r>
              <a:rPr lang="en-US" altLang="ko-KR" dirty="0"/>
              <a:t>1</a:t>
            </a:r>
            <a:r>
              <a:rPr lang="ko-KR" altLang="en-US" dirty="0"/>
              <a:t>이라면 우리가 말을</a:t>
            </a:r>
            <a:r>
              <a:rPr lang="en-US" altLang="ko-KR" dirty="0"/>
              <a:t>,</a:t>
            </a:r>
          </a:p>
          <a:p>
            <a:pPr algn="ctr">
              <a:lnSpc>
                <a:spcPct val="200000"/>
              </a:lnSpc>
            </a:pPr>
            <a:r>
              <a:rPr lang="en-US" altLang="ko-KR" dirty="0"/>
              <a:t>2</a:t>
            </a:r>
            <a:r>
              <a:rPr lang="ko-KR" altLang="en-US" dirty="0"/>
              <a:t>라면 상대방이 말이 둔 것으로 알 수 있도록 한다</a:t>
            </a:r>
            <a:r>
              <a:rPr lang="en-US" altLang="ko-KR" dirty="0"/>
              <a:t>.</a:t>
            </a:r>
          </a:p>
          <a:p>
            <a:pPr algn="ctr">
              <a:lnSpc>
                <a:spcPct val="200000"/>
              </a:lnSpc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262306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직사각형 35"/>
          <p:cNvSpPr/>
          <p:nvPr/>
        </p:nvSpPr>
        <p:spPr>
          <a:xfrm>
            <a:off x="701875" y="5760045"/>
            <a:ext cx="727554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 sz="1400" b="1" spc="-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09256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9064ED24-EA93-4F22-92A0-E1C92DA5AAD7}"/>
              </a:ext>
            </a:extLst>
          </p:cNvPr>
          <p:cNvGrpSpPr/>
          <p:nvPr/>
        </p:nvGrpSpPr>
        <p:grpSpPr>
          <a:xfrm>
            <a:off x="457606" y="312549"/>
            <a:ext cx="4872647" cy="584775"/>
            <a:chOff x="3543248" y="3462949"/>
            <a:chExt cx="4117700" cy="584775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7A24861-651F-47BB-8C32-D264ECFFAB5C}"/>
                </a:ext>
              </a:extLst>
            </p:cNvPr>
            <p:cNvSpPr txBox="1"/>
            <p:nvPr/>
          </p:nvSpPr>
          <p:spPr>
            <a:xfrm>
              <a:off x="4302529" y="3530947"/>
              <a:ext cx="335841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Rule based </a:t>
              </a:r>
              <a:r>
                <a:rPr lang="ko-KR" altLang="en-US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오목 </a:t>
              </a:r>
              <a:r>
                <a:rPr lang="en-US" altLang="ko-KR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&amp; </a:t>
              </a:r>
              <a:r>
                <a:rPr lang="ko-KR" altLang="en-US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소스코드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C970203-90A7-4DA8-A348-BDE5756A224F}"/>
                </a:ext>
              </a:extLst>
            </p:cNvPr>
            <p:cNvSpPr txBox="1"/>
            <p:nvPr/>
          </p:nvSpPr>
          <p:spPr>
            <a:xfrm>
              <a:off x="3543248" y="3462949"/>
              <a:ext cx="614407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3200" b="1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2</a:t>
              </a: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98835532-0ED6-41FE-8DAF-722537174C1C}"/>
                </a:ext>
              </a:extLst>
            </p:cNvPr>
            <p:cNvSpPr/>
            <p:nvPr/>
          </p:nvSpPr>
          <p:spPr>
            <a:xfrm>
              <a:off x="4049782" y="3580899"/>
              <a:ext cx="99129" cy="382844"/>
            </a:xfrm>
            <a:prstGeom prst="rect">
              <a:avLst/>
            </a:prstGeom>
            <a:solidFill>
              <a:srgbClr val="B5E6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F9412C3B-8438-4487-AF01-C83F42703830}"/>
              </a:ext>
            </a:extLst>
          </p:cNvPr>
          <p:cNvSpPr txBox="1"/>
          <p:nvPr/>
        </p:nvSpPr>
        <p:spPr>
          <a:xfrm>
            <a:off x="1526287" y="4767334"/>
            <a:ext cx="6451135" cy="128528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/>
              <a:t>빨간 돌이 나 </a:t>
            </a:r>
            <a:r>
              <a:rPr lang="en-US" altLang="ko-KR" dirty="0"/>
              <a:t>/ </a:t>
            </a:r>
            <a:r>
              <a:rPr lang="ko-KR" altLang="en-US" dirty="0"/>
              <a:t>흰 돌이 컴퓨터</a:t>
            </a:r>
            <a:endParaRPr lang="en-US" altLang="ko-KR" dirty="0"/>
          </a:p>
          <a:p>
            <a:pPr algn="ctr">
              <a:lnSpc>
                <a:spcPct val="150000"/>
              </a:lnSpc>
            </a:pPr>
            <a:r>
              <a:rPr lang="ko-KR" altLang="en-US" dirty="0"/>
              <a:t>아무렇게 막 두다가 ↘ 방향으로 </a:t>
            </a:r>
            <a:r>
              <a:rPr lang="en-US" altLang="ko-KR" dirty="0"/>
              <a:t>3</a:t>
            </a:r>
            <a:r>
              <a:rPr lang="ko-KR" altLang="en-US" dirty="0"/>
              <a:t>개가 완성되면</a:t>
            </a:r>
            <a:endParaRPr lang="en-US" altLang="ko-KR" dirty="0"/>
          </a:p>
          <a:p>
            <a:pPr algn="ctr">
              <a:lnSpc>
                <a:spcPct val="150000"/>
              </a:lnSpc>
            </a:pPr>
            <a:r>
              <a:rPr lang="ko-KR" altLang="en-US" dirty="0"/>
              <a:t>막는 것을 볼 수 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3E0ACA7-47AF-44B7-9947-62ABF2D345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590" y="1188547"/>
            <a:ext cx="3829167" cy="345056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99874D3-7081-4949-BAF2-8D54BC2ED542}"/>
              </a:ext>
            </a:extLst>
          </p:cNvPr>
          <p:cNvSpPr txBox="1"/>
          <p:nvPr/>
        </p:nvSpPr>
        <p:spPr>
          <a:xfrm>
            <a:off x="5257756" y="1188547"/>
            <a:ext cx="3752019" cy="1343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/>
              <a:t>UI </a:t>
            </a:r>
            <a:r>
              <a:rPr lang="ko-KR" altLang="en-US" sz="1400" dirty="0"/>
              <a:t>프로그램 </a:t>
            </a:r>
            <a:r>
              <a:rPr lang="en-US" altLang="ko-KR" sz="1400" dirty="0"/>
              <a:t>‘</a:t>
            </a:r>
            <a:r>
              <a:rPr lang="en-US" altLang="ko-KR" sz="1400" dirty="0" err="1"/>
              <a:t>codeSkulptor</a:t>
            </a:r>
            <a:r>
              <a:rPr lang="en-US" altLang="ko-KR" sz="1400" dirty="0"/>
              <a:t>’</a:t>
            </a:r>
          </a:p>
          <a:p>
            <a:pPr algn="ctr">
              <a:lnSpc>
                <a:spcPct val="150000"/>
              </a:lnSpc>
            </a:pPr>
            <a:endParaRPr lang="en-US" altLang="ko-KR" sz="1400" dirty="0"/>
          </a:p>
          <a:p>
            <a:pPr algn="ctr">
              <a:lnSpc>
                <a:spcPct val="150000"/>
              </a:lnSpc>
            </a:pPr>
            <a:r>
              <a:rPr lang="ko-KR" altLang="en-US" sz="1400" dirty="0"/>
              <a:t>파이썬 코드를 별도의 프로그램없이 </a:t>
            </a:r>
            <a:endParaRPr lang="en-US" altLang="ko-KR" sz="1400" dirty="0"/>
          </a:p>
          <a:p>
            <a:pPr algn="ctr">
              <a:lnSpc>
                <a:spcPct val="150000"/>
              </a:lnSpc>
            </a:pPr>
            <a:r>
              <a:rPr lang="ko-KR" altLang="en-US" sz="1400" dirty="0"/>
              <a:t>웹상에서 간단히 실행 해볼 수 있는 도구</a:t>
            </a:r>
          </a:p>
        </p:txBody>
      </p:sp>
    </p:spTree>
    <p:extLst>
      <p:ext uri="{BB962C8B-B14F-4D97-AF65-F5344CB8AC3E}">
        <p14:creationId xmlns:p14="http://schemas.microsoft.com/office/powerpoint/2010/main" val="4289518957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3643</TotalTime>
  <Words>876</Words>
  <Application>Microsoft Office PowerPoint</Application>
  <PresentationFormat>화면 슬라이드 쇼(4:3)</PresentationFormat>
  <Paragraphs>131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3" baseType="lpstr">
      <vt:lpstr>나눔명조 ExtraBold</vt:lpstr>
      <vt:lpstr>나눔바른고딕</vt:lpstr>
      <vt:lpstr>맑은 고딕</vt:lpstr>
      <vt:lpstr>배달의민족 도현</vt:lpstr>
      <vt:lpstr>Arial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김준연</cp:lastModifiedBy>
  <cp:revision>210</cp:revision>
  <dcterms:created xsi:type="dcterms:W3CDTF">2015-12-08T11:53:42Z</dcterms:created>
  <dcterms:modified xsi:type="dcterms:W3CDTF">2019-04-06T12:59:53Z</dcterms:modified>
</cp:coreProperties>
</file>

<file path=docProps/thumbnail.jpeg>
</file>